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90"/>
  </p:notesMasterIdLst>
  <p:handoutMasterIdLst>
    <p:handoutMasterId r:id="rId91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8" r:id="rId17"/>
    <p:sldId id="477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5" r:id="rId34"/>
    <p:sldId id="494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6" r:id="rId46"/>
    <p:sldId id="507" r:id="rId47"/>
    <p:sldId id="508" r:id="rId48"/>
    <p:sldId id="509" r:id="rId49"/>
    <p:sldId id="511" r:id="rId50"/>
    <p:sldId id="510" r:id="rId51"/>
    <p:sldId id="512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  <p:sldId id="525" r:id="rId65"/>
    <p:sldId id="526" r:id="rId66"/>
    <p:sldId id="527" r:id="rId67"/>
    <p:sldId id="528" r:id="rId68"/>
    <p:sldId id="529" r:id="rId69"/>
    <p:sldId id="530" r:id="rId70"/>
    <p:sldId id="531" r:id="rId71"/>
    <p:sldId id="532" r:id="rId72"/>
    <p:sldId id="533" r:id="rId73"/>
    <p:sldId id="534" r:id="rId74"/>
    <p:sldId id="535" r:id="rId75"/>
    <p:sldId id="536" r:id="rId76"/>
    <p:sldId id="537" r:id="rId77"/>
    <p:sldId id="538" r:id="rId78"/>
    <p:sldId id="539" r:id="rId79"/>
    <p:sldId id="540" r:id="rId80"/>
    <p:sldId id="541" r:id="rId81"/>
    <p:sldId id="542" r:id="rId82"/>
    <p:sldId id="543" r:id="rId83"/>
    <p:sldId id="544" r:id="rId84"/>
    <p:sldId id="545" r:id="rId85"/>
    <p:sldId id="546" r:id="rId86"/>
    <p:sldId id="547" r:id="rId87"/>
    <p:sldId id="548" r:id="rId88"/>
    <p:sldId id="549" r:id="rId89"/>
  </p:sldIdLst>
  <p:sldSz cx="9144000" cy="6858000" type="screen4x3"/>
  <p:notesSz cx="9928225" cy="6797675"/>
  <p:custDataLst>
    <p:tags r:id="rId9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939"/>
    <a:srgbClr val="0070C0"/>
    <a:srgbClr val="C1D6FF"/>
    <a:srgbClr val="FFB3B3"/>
    <a:srgbClr val="B21212"/>
    <a:srgbClr val="F5FC9A"/>
    <a:srgbClr val="6699FF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9" autoAdjust="0"/>
    <p:restoredTop sz="90033" autoAdjust="0"/>
  </p:normalViewPr>
  <p:slideViewPr>
    <p:cSldViewPr>
      <p:cViewPr varScale="1">
        <p:scale>
          <a:sx n="71" d="100"/>
          <a:sy n="71" d="100"/>
        </p:scale>
        <p:origin x="151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gs" Target="tags/tag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494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3327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758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189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2690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4382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92783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5004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099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997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6461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37424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376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2279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5038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60381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44379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4114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217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20751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1744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4446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28712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13404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78234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49092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3846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0333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60183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82185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89619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37641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47318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03576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5034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488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596233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7595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26643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96855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602368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656642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630987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6883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3017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9664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7758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500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661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00735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355524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017283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26181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299981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072545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9584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54710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3363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801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61898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04991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774816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45308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55045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656595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16190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9580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671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2504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35736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8116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967079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130991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7943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8.xml"/><Relationship Id="rId3" Type="http://schemas.openxmlformats.org/officeDocument/2006/relationships/slide" Target="../slides/slide17.xml"/><Relationship Id="rId7" Type="http://schemas.openxmlformats.org/officeDocument/2006/relationships/slide" Target="../slides/slide40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10" Type="http://schemas.openxmlformats.org/officeDocument/2006/relationships/image" Target="../media/image2.jpeg"/><Relationship Id="rId4" Type="http://schemas.openxmlformats.org/officeDocument/2006/relationships/slide" Target="../slides/slide23.xml"/><Relationship Id="rId9" Type="http://schemas.openxmlformats.org/officeDocument/2006/relationships/slide" Target="../slides/slide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76135" y="692696"/>
            <a:ext cx="86121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11.1 – Acids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and Alkalis 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084683" y="692696"/>
            <a:ext cx="832913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11.2 – A Closer Look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1964926" y="692696"/>
            <a:ext cx="73834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11.3 – Acid Reactions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2750598" y="692696"/>
            <a:ext cx="88114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11.4 - Neutralisation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3679072" y="692696"/>
            <a:ext cx="60269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11.5 - Oxides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4329093" y="692696"/>
            <a:ext cx="88497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11.6 – Making Salts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rId8" action="ppaction://hlinksldjump"/>
          </p:cNvPr>
          <p:cNvSpPr/>
          <p:nvPr userDrawn="1"/>
        </p:nvSpPr>
        <p:spPr>
          <a:xfrm>
            <a:off x="5261394" y="692696"/>
            <a:ext cx="84744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11.7  - Precipitation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 Same Side Corner Rectangle 13">
            <a:hlinkClick r:id="rId9" action="ppaction://hlinksldjump"/>
          </p:cNvPr>
          <p:cNvSpPr/>
          <p:nvPr userDrawn="1"/>
        </p:nvSpPr>
        <p:spPr>
          <a:xfrm>
            <a:off x="6156176" y="692696"/>
            <a:ext cx="61470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11.8 - Titration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6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8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6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1%20-%20Acids%20and%20Alkalis.doc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2%20&#8211;%20A%20Closer%20Look%20at%20Acids%20and%20Alkalis.docx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image" Target="../media/image1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3%20&#8211;%20The%20Reactions%20of%20Acids%20and%20Bases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5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11/11.4%20-%20Sodium%20Hydroxide%20+%20Hydrochloric%20Acid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4%20&#8211;%20A%20Closer%20Look%20at%20Neutralisation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7.xml"/><Relationship Id="rId4" Type="http://schemas.openxmlformats.org/officeDocument/2006/relationships/image" Target="../media/image4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5%20-%20Oxides.docx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slide" Target="slide7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hyperlink" Target="Unit%2011/11.6%20-%20How%20to%20make%20copper%20sulfate.mp4" TargetMode="Externa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7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57.png"/><Relationship Id="rId5" Type="http://schemas.openxmlformats.org/officeDocument/2006/relationships/hyperlink" Target="Unit%2011/11.6%20-%20The%20making%20of%20table%20salt.mp4" TargetMode="External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hyperlink" Target="Unit%2011/11.6%20-%20Making%20Salts.docx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2.xml"/><Relationship Id="rId4" Type="http://schemas.openxmlformats.org/officeDocument/2006/relationships/image" Target="../media/image62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2.xml"/><Relationship Id="rId4" Type="http://schemas.openxmlformats.org/officeDocument/2006/relationships/image" Target="../media/image6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6%20-%20Making%20Salts.docx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6%20-%20The%20making%20of%20table%20salt.mp4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4.xml"/><Relationship Id="rId4" Type="http://schemas.openxmlformats.org/officeDocument/2006/relationships/image" Target="../media/image6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Unit%2011/11.8%20-%20Finding%20Concentrations%20by%20Titration.docx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610252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11 - </a:t>
            </a:r>
            <a:r>
              <a:rPr lang="en-U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Acids and Bases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4969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Acids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One important group of chemicals is called acids: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You can tell if something is an acid, by its effect on </a:t>
            </a:r>
            <a:r>
              <a:rPr lang="en-US" sz="1900" dirty="0" smtClean="0"/>
              <a:t>litmus. </a:t>
            </a:r>
            <a:r>
              <a:rPr lang="en-US" sz="1900" b="1" dirty="0" smtClean="0"/>
              <a:t>Litmus</a:t>
            </a:r>
            <a:r>
              <a:rPr lang="en-US" sz="1900" dirty="0" smtClean="0"/>
              <a:t> </a:t>
            </a:r>
            <a:r>
              <a:rPr lang="en-US" sz="1900" dirty="0"/>
              <a:t>is a purple dye. It can be used as a solution, or on paper.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/>
              <a:t>Acids turn litmus red.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3489075"/>
            <a:ext cx="27122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NewAsterLTStd"/>
              </a:rPr>
              <a:t>You have probably seen these </a:t>
            </a:r>
            <a:r>
              <a:rPr lang="en-US" sz="1400" dirty="0" smtClean="0">
                <a:latin typeface="NewAsterLTStd"/>
              </a:rPr>
              <a:t>acids in </a:t>
            </a:r>
            <a:r>
              <a:rPr lang="en-US" sz="1400" dirty="0">
                <a:latin typeface="NewAsterLTStd"/>
              </a:rPr>
              <a:t>the lab. They are all solutions </a:t>
            </a:r>
            <a:r>
              <a:rPr lang="en-US" sz="1400" dirty="0" smtClean="0">
                <a:latin typeface="NewAsterLTStd"/>
              </a:rPr>
              <a:t>of pure </a:t>
            </a:r>
            <a:r>
              <a:rPr lang="en-US" sz="1400" dirty="0">
                <a:latin typeface="NewAsterLTStd"/>
              </a:rPr>
              <a:t>compounds in water. </a:t>
            </a:r>
            <a:r>
              <a:rPr lang="en-US" sz="1400" dirty="0" smtClean="0">
                <a:latin typeface="NewAsterLTStd"/>
              </a:rPr>
              <a:t>They can </a:t>
            </a:r>
            <a:r>
              <a:rPr lang="en-US" sz="1400" dirty="0">
                <a:latin typeface="NewAsterLTStd"/>
              </a:rPr>
              <a:t>be dilute, like these, </a:t>
            </a:r>
            <a:r>
              <a:rPr lang="en-US" sz="1400" dirty="0" smtClean="0">
                <a:latin typeface="NewAsterLTStd"/>
              </a:rPr>
              <a:t>or concentrated</a:t>
            </a:r>
            <a:r>
              <a:rPr lang="en-US" sz="1400" dirty="0">
                <a:latin typeface="NewAsterLTStd"/>
              </a:rPr>
              <a:t>.</a:t>
            </a:r>
            <a:endParaRPr lang="en-GB" sz="1400" dirty="0"/>
          </a:p>
        </p:txBody>
      </p:sp>
      <p:sp>
        <p:nvSpPr>
          <p:cNvPr id="8" name="Rectangle 7"/>
          <p:cNvSpPr/>
          <p:nvPr/>
        </p:nvSpPr>
        <p:spPr>
          <a:xfrm>
            <a:off x="3059832" y="3556173"/>
            <a:ext cx="27842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NewAsterLTStd"/>
              </a:rPr>
              <a:t>They must be </a:t>
            </a:r>
            <a:r>
              <a:rPr lang="en-US" sz="1400" dirty="0" smtClean="0">
                <a:latin typeface="NewAsterLTStd"/>
              </a:rPr>
              <a:t>handled carefully, especially </a:t>
            </a:r>
            <a:r>
              <a:rPr lang="en-US" sz="1400" dirty="0">
                <a:latin typeface="NewAsterLTStd"/>
              </a:rPr>
              <a:t>the </a:t>
            </a:r>
            <a:r>
              <a:rPr lang="en-US" sz="1400" dirty="0" smtClean="0">
                <a:latin typeface="NewAsterLTStd"/>
              </a:rPr>
              <a:t>concentrated solutions, because </a:t>
            </a:r>
            <a:r>
              <a:rPr lang="en-US" sz="1400" dirty="0">
                <a:latin typeface="NewAsterLTStd"/>
              </a:rPr>
              <a:t>they </a:t>
            </a:r>
            <a:r>
              <a:rPr lang="en-US" sz="1400" dirty="0" smtClean="0">
                <a:latin typeface="NewAsterLTStd"/>
              </a:rPr>
              <a:t>are corrosive. They </a:t>
            </a:r>
            <a:r>
              <a:rPr lang="en-US" sz="1400" dirty="0">
                <a:latin typeface="NewAsterLTStd"/>
              </a:rPr>
              <a:t>can eat </a:t>
            </a:r>
            <a:r>
              <a:rPr lang="en-US" sz="1400" dirty="0" smtClean="0">
                <a:latin typeface="NewAsterLTStd"/>
              </a:rPr>
              <a:t>away metals</a:t>
            </a:r>
            <a:r>
              <a:rPr lang="en-US" sz="1400" dirty="0">
                <a:latin typeface="NewAsterLTStd"/>
              </a:rPr>
              <a:t>, skin, and cloth.</a:t>
            </a:r>
            <a:endParaRPr lang="en-GB" sz="1400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12160" y="3556173"/>
            <a:ext cx="2808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But some acids are not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so corrosive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even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when concentrated. These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are called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weak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acids.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Ethanoic acid is one example.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It is found in vinegar.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44408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9" y="1779467"/>
            <a:ext cx="2200502" cy="16979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965" y="1779467"/>
            <a:ext cx="2407155" cy="17006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200" y="1779466"/>
            <a:ext cx="1981316" cy="170112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79512" y="5854747"/>
            <a:ext cx="8640960" cy="830997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turns litmus re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 rot="1078849">
            <a:off x="8537139" y="5655020"/>
            <a:ext cx="505918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6048672" cy="571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tabLst>
                <a:tab pos="3319463" algn="l"/>
              </a:tabLst>
            </a:pPr>
            <a:r>
              <a:rPr lang="en-US" sz="2030" b="1" dirty="0" smtClean="0">
                <a:solidFill>
                  <a:srgbClr val="C00000"/>
                </a:solidFill>
              </a:rPr>
              <a:t>Some </a:t>
            </a:r>
            <a:r>
              <a:rPr lang="en-US" sz="2030" b="1" dirty="0">
                <a:solidFill>
                  <a:srgbClr val="C00000"/>
                </a:solidFill>
              </a:rPr>
              <a:t>common acids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sz="2030" dirty="0"/>
              <a:t>The main acids you will meet in chemistry are: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sz="2030" dirty="0"/>
              <a:t>hydrochloric acid </a:t>
            </a:r>
            <a:r>
              <a:rPr lang="en-US" sz="2030" dirty="0" smtClean="0"/>
              <a:t>	</a:t>
            </a:r>
            <a:r>
              <a:rPr lang="en-US" sz="2030" dirty="0" err="1" smtClean="0"/>
              <a:t>HCl</a:t>
            </a:r>
            <a:r>
              <a:rPr lang="en-US" sz="2030" dirty="0" smtClean="0"/>
              <a:t> </a:t>
            </a:r>
            <a:r>
              <a:rPr lang="en-US" sz="2030" dirty="0"/>
              <a:t>(</a:t>
            </a:r>
            <a:r>
              <a:rPr lang="en-US" sz="2030" dirty="0" err="1"/>
              <a:t>aq</a:t>
            </a:r>
            <a:r>
              <a:rPr lang="en-US" sz="2030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sz="2030" dirty="0"/>
              <a:t>sulfuric </a:t>
            </a:r>
            <a:r>
              <a:rPr lang="en-US" sz="2030" dirty="0" smtClean="0"/>
              <a:t>acid	H</a:t>
            </a:r>
            <a:r>
              <a:rPr lang="en-US" sz="2030" baseline="-25000" dirty="0" smtClean="0"/>
              <a:t>2</a:t>
            </a:r>
            <a:r>
              <a:rPr lang="en-US" sz="2030" dirty="0" smtClean="0"/>
              <a:t>SO</a:t>
            </a:r>
            <a:r>
              <a:rPr lang="en-US" sz="2030" baseline="-25000" dirty="0" smtClean="0"/>
              <a:t>4</a:t>
            </a:r>
            <a:r>
              <a:rPr lang="en-US" sz="2030" dirty="0" smtClean="0"/>
              <a:t> </a:t>
            </a:r>
            <a:r>
              <a:rPr lang="en-US" sz="2030" dirty="0"/>
              <a:t>(</a:t>
            </a:r>
            <a:r>
              <a:rPr lang="en-US" sz="2030" dirty="0" err="1"/>
              <a:t>aq</a:t>
            </a:r>
            <a:r>
              <a:rPr lang="en-US" sz="2030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sz="2030" dirty="0"/>
              <a:t>nitric acid </a:t>
            </a:r>
            <a:r>
              <a:rPr lang="en-US" sz="2030" dirty="0" smtClean="0"/>
              <a:t>	HNO</a:t>
            </a:r>
            <a:r>
              <a:rPr lang="en-US" sz="2030" baseline="-25000" dirty="0" smtClean="0"/>
              <a:t>3</a:t>
            </a:r>
            <a:r>
              <a:rPr lang="en-US" sz="2030" dirty="0" smtClean="0"/>
              <a:t> </a:t>
            </a:r>
            <a:r>
              <a:rPr lang="en-US" sz="2030" dirty="0"/>
              <a:t>(</a:t>
            </a:r>
            <a:r>
              <a:rPr lang="en-US" sz="2030" dirty="0" err="1"/>
              <a:t>aq</a:t>
            </a:r>
            <a:r>
              <a:rPr lang="en-US" sz="2030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sz="2030" dirty="0"/>
              <a:t>ethanoic acid </a:t>
            </a:r>
            <a:r>
              <a:rPr lang="en-US" sz="2030" dirty="0" smtClean="0"/>
              <a:t>	CH</a:t>
            </a:r>
            <a:r>
              <a:rPr lang="en-US" sz="2030" baseline="-25000" dirty="0" smtClean="0"/>
              <a:t>3</a:t>
            </a:r>
            <a:r>
              <a:rPr lang="en-US" sz="2030" dirty="0" smtClean="0"/>
              <a:t>COOH </a:t>
            </a:r>
            <a:r>
              <a:rPr lang="en-US" sz="2030" dirty="0"/>
              <a:t>(</a:t>
            </a:r>
            <a:r>
              <a:rPr lang="en-US" sz="2030" dirty="0" err="1"/>
              <a:t>aq</a:t>
            </a:r>
            <a:r>
              <a:rPr lang="en-US" sz="2030" dirty="0"/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sz="2030" dirty="0"/>
              <a:t>But there are many others. </a:t>
            </a:r>
            <a:r>
              <a:rPr lang="en-US" sz="2030" dirty="0" smtClean="0"/>
              <a:t>E.g., </a:t>
            </a:r>
            <a:r>
              <a:rPr lang="en-US" sz="2030" dirty="0"/>
              <a:t>lemon and lime juice </a:t>
            </a:r>
            <a:r>
              <a:rPr lang="en-US" sz="2030" dirty="0" smtClean="0"/>
              <a:t>contain citric </a:t>
            </a:r>
            <a:r>
              <a:rPr lang="en-US" sz="2030" dirty="0"/>
              <a:t>acid, ant stings contain </a:t>
            </a:r>
            <a:r>
              <a:rPr lang="en-US" sz="2030" dirty="0" err="1"/>
              <a:t>methanoic</a:t>
            </a:r>
            <a:r>
              <a:rPr lang="en-US" sz="2030" dirty="0"/>
              <a:t> acid, and fizzy drinks </a:t>
            </a:r>
            <a:r>
              <a:rPr lang="en-US" sz="2030" dirty="0" smtClean="0"/>
              <a:t>contain carbonic </a:t>
            </a:r>
            <a:r>
              <a:rPr lang="en-US" sz="2030" dirty="0"/>
              <a:t>acid, formed when carbon dioxide dissolves in water.</a:t>
            </a:r>
          </a:p>
          <a:p>
            <a:pPr>
              <a:buClr>
                <a:srgbClr val="0070C0"/>
              </a:buClr>
              <a:tabLst>
                <a:tab pos="3319463" algn="l"/>
              </a:tabLst>
            </a:pPr>
            <a:r>
              <a:rPr lang="en-US" sz="2030" b="1" dirty="0">
                <a:solidFill>
                  <a:srgbClr val="C00000"/>
                </a:solidFill>
              </a:rPr>
              <a:t>Alkalis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sz="2030" dirty="0"/>
              <a:t>There is another group of chemicals that also affect litmus, but in </a:t>
            </a:r>
            <a:r>
              <a:rPr lang="en-US" sz="2030" dirty="0" smtClean="0"/>
              <a:t>a different </a:t>
            </a:r>
            <a:r>
              <a:rPr lang="en-US" sz="2030" dirty="0"/>
              <a:t>way. They are the </a:t>
            </a:r>
            <a:r>
              <a:rPr lang="en-US" sz="2030" b="1" dirty="0"/>
              <a:t>alkalis</a:t>
            </a:r>
            <a:r>
              <a:rPr lang="en-US" sz="203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sz="2030" b="1" dirty="0"/>
              <a:t>Alkalis turn litmus blue.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sz="2030" dirty="0"/>
              <a:t>Like acids, they must be handled carefully. They too can burn skin</a:t>
            </a:r>
            <a:r>
              <a:rPr lang="en-US" sz="2030" dirty="0" smtClean="0"/>
              <a:t>.</a:t>
            </a:r>
            <a:endParaRPr lang="en-US" sz="203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44208" y="2905780"/>
            <a:ext cx="22562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NewAsterLTStd"/>
              </a:rPr>
              <a:t>Testing with litmus paper.</a:t>
            </a:r>
            <a:endParaRPr lang="en-GB" sz="1400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00192" y="4869160"/>
            <a:ext cx="2520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Common laboratory alkalis.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solution of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calcium hydroxide is called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limewater.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581" r="3277"/>
          <a:stretch/>
        </p:blipFill>
        <p:spPr>
          <a:xfrm>
            <a:off x="6300192" y="1173520"/>
            <a:ext cx="2520280" cy="16794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3239903"/>
            <a:ext cx="2520280" cy="1557249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44408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054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59046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3319463" algn="l"/>
              </a:tabLst>
            </a:pPr>
            <a:r>
              <a:rPr lang="en-US" b="1" dirty="0" smtClean="0">
                <a:solidFill>
                  <a:srgbClr val="C00000"/>
                </a:solidFill>
              </a:rPr>
              <a:t>Some </a:t>
            </a:r>
            <a:r>
              <a:rPr lang="en-US" b="1" dirty="0">
                <a:solidFill>
                  <a:srgbClr val="C00000"/>
                </a:solidFill>
              </a:rPr>
              <a:t>common alkalis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dirty="0"/>
              <a:t>The pure alkalis are solids – except for ammonia, which is a gas. They are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dirty="0"/>
              <a:t>used in the lab as aqueous solutions. The main ones you will meet are: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dirty="0"/>
              <a:t>sodium hydroxide </a:t>
            </a:r>
            <a:r>
              <a:rPr lang="en-US" dirty="0" smtClean="0"/>
              <a:t>	</a:t>
            </a:r>
            <a:r>
              <a:rPr lang="en-US" dirty="0" err="1" smtClean="0"/>
              <a:t>NaOH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aq</a:t>
            </a:r>
            <a:r>
              <a:rPr lang="en-US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dirty="0"/>
              <a:t>potassium hydroxide </a:t>
            </a:r>
            <a:r>
              <a:rPr lang="en-US" dirty="0" smtClean="0"/>
              <a:t>	KOH </a:t>
            </a:r>
            <a:r>
              <a:rPr lang="en-US" dirty="0"/>
              <a:t>(</a:t>
            </a:r>
            <a:r>
              <a:rPr lang="en-US" dirty="0" err="1"/>
              <a:t>aq</a:t>
            </a:r>
            <a:r>
              <a:rPr lang="en-US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dirty="0"/>
              <a:t>calcium hydroxide </a:t>
            </a:r>
            <a:r>
              <a:rPr lang="en-US" dirty="0" smtClean="0"/>
              <a:t>	Ca(OH)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aq</a:t>
            </a:r>
            <a:r>
              <a:rPr lang="en-US" dirty="0"/>
              <a:t>)</a:t>
            </a:r>
          </a:p>
          <a:p>
            <a:pPr marL="627063">
              <a:buClr>
                <a:srgbClr val="0070C0"/>
              </a:buClr>
              <a:tabLst>
                <a:tab pos="3319463" algn="l"/>
              </a:tabLst>
            </a:pPr>
            <a:r>
              <a:rPr lang="en-US" dirty="0"/>
              <a:t>ammonia </a:t>
            </a:r>
            <a:r>
              <a:rPr lang="en-US" dirty="0" smtClean="0"/>
              <a:t>	NH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aq</a:t>
            </a:r>
            <a:r>
              <a:rPr lang="en-US" dirty="0" smtClean="0"/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56176" y="2834352"/>
            <a:ext cx="2664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Common laboratory alkalis.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solution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calcium hydroxide is called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limewater.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205095"/>
            <a:ext cx="2520280" cy="1557249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14616"/>
              </p:ext>
            </p:extLst>
          </p:nvPr>
        </p:nvGraphicFramePr>
        <p:xfrm>
          <a:off x="3347865" y="4907240"/>
          <a:ext cx="5468993" cy="1618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262"/>
                <a:gridCol w="1724293"/>
                <a:gridCol w="1945438"/>
              </a:tblGrid>
              <a:tr h="40452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Indicator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 in Acid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 in Alkali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04526">
                <a:tc>
                  <a:txBody>
                    <a:bodyPr/>
                    <a:lstStyle/>
                    <a:p>
                      <a:r>
                        <a:rPr lang="en-GB" sz="17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Lithmus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0452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phenolphthalein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Colourless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Pink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B3B3"/>
                    </a:solidFill>
                  </a:tcPr>
                </a:tc>
              </a:tr>
              <a:tr h="404526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methyl orange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yellow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51520" y="3573925"/>
            <a:ext cx="856533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3319463" algn="l"/>
              </a:tabLst>
            </a:pPr>
            <a:r>
              <a:rPr lang="en-US" b="1" dirty="0">
                <a:solidFill>
                  <a:srgbClr val="C00000"/>
                </a:solidFill>
              </a:rPr>
              <a:t>Indicators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dirty="0"/>
              <a:t>Litmus is called an indicator, because it indicates whether something is an acid or an alkali. This table shows two others. All show a colour change from acid to alkali. That’s why they are used!</a:t>
            </a:r>
          </a:p>
          <a:p>
            <a:pPr>
              <a:buClr>
                <a:srgbClr val="0070C0"/>
              </a:buClr>
              <a:tabLst>
                <a:tab pos="3319463" algn="l"/>
              </a:tabLst>
            </a:pPr>
            <a:r>
              <a:rPr lang="en-US" b="1" dirty="0">
                <a:solidFill>
                  <a:srgbClr val="C00000"/>
                </a:solidFill>
              </a:rPr>
              <a:t>Neutral substances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dirty="0"/>
              <a:t>Many substances are not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acids </a:t>
            </a:r>
            <a:r>
              <a:rPr lang="en-US" dirty="0"/>
              <a:t>or alkalis. They are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neutral</a:t>
            </a:r>
            <a:r>
              <a:rPr lang="en-US" dirty="0"/>
              <a:t>. Examples </a:t>
            </a:r>
            <a:r>
              <a:rPr lang="en-US" dirty="0" smtClean="0"/>
              <a:t>are</a:t>
            </a:r>
            <a:br>
              <a:rPr lang="en-US" dirty="0" smtClean="0"/>
            </a:br>
            <a:r>
              <a:rPr lang="en-US" dirty="0" smtClean="0"/>
              <a:t>pure water</a:t>
            </a:r>
            <a:r>
              <a:rPr lang="en-US" dirty="0"/>
              <a:t>, and aqueous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solutions of </a:t>
            </a:r>
            <a:r>
              <a:rPr lang="en-US" dirty="0"/>
              <a:t>sodium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chloride and </a:t>
            </a:r>
            <a:r>
              <a:rPr lang="en-US" dirty="0"/>
              <a:t>sugar.</a:t>
            </a: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44408" y="328498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25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3319463" algn="l"/>
              </a:tabLst>
            </a:pPr>
            <a:r>
              <a:rPr lang="en-US" b="1" dirty="0">
                <a:solidFill>
                  <a:srgbClr val="C00000"/>
                </a:solidFill>
              </a:rPr>
              <a:t>The pH scale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r>
              <a:rPr lang="en-US" dirty="0"/>
              <a:t>You can say how acidic or alkaline a solution is using a scale of </a:t>
            </a:r>
            <a:r>
              <a:rPr lang="en-US" dirty="0" smtClean="0"/>
              <a:t>numbers called </a:t>
            </a:r>
            <a:r>
              <a:rPr lang="en-US" dirty="0"/>
              <a:t>the pH scale. The numbers go from 0 to 14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319463" algn="l"/>
              </a:tabLst>
            </a:pPr>
            <a:endParaRPr lang="en-US" dirty="0"/>
          </a:p>
          <a:p>
            <a:pPr>
              <a:buClr>
                <a:srgbClr val="0070C0"/>
              </a:buClr>
              <a:tabLst>
                <a:tab pos="3319463" algn="l"/>
              </a:tabLst>
            </a:pPr>
            <a:endParaRPr lang="en-US" dirty="0"/>
          </a:p>
          <a:p>
            <a:pPr>
              <a:buClr>
                <a:srgbClr val="0070C0"/>
              </a:buClr>
              <a:tabLst>
                <a:tab pos="3319463" algn="l"/>
              </a:tabLst>
            </a:pPr>
            <a:endParaRPr lang="en-US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GB" dirty="0"/>
              <a:t>On this scale:</a:t>
            </a:r>
          </a:p>
          <a:p>
            <a:pPr marL="627063" indent="-342900">
              <a:buClr>
                <a:srgbClr val="0070C0"/>
              </a:buClr>
              <a:buFont typeface="+mj-lt"/>
              <a:buAutoNum type="arabicPeriod"/>
            </a:pPr>
            <a:r>
              <a:rPr lang="en-US" b="1" dirty="0"/>
              <a:t>An acidic solution has a pH number less than 7.</a:t>
            </a:r>
          </a:p>
          <a:p>
            <a:pPr marL="627063" indent="-342900">
              <a:buClr>
                <a:srgbClr val="0070C0"/>
              </a:buClr>
              <a:buFont typeface="+mj-lt"/>
              <a:buAutoNum type="arabicPeriod"/>
            </a:pPr>
            <a:r>
              <a:rPr lang="en-US" b="1" dirty="0"/>
              <a:t>An alkaline solution has a pH number greater than 7.</a:t>
            </a:r>
          </a:p>
          <a:p>
            <a:pPr marL="627063" indent="-342900">
              <a:buClr>
                <a:srgbClr val="0070C0"/>
              </a:buClr>
              <a:buFont typeface="+mj-lt"/>
              <a:buAutoNum type="arabicPeriod"/>
            </a:pPr>
            <a:r>
              <a:rPr lang="en-US" b="1" dirty="0"/>
              <a:t>A neutral solution has a pH number of exactly 7</a:t>
            </a:r>
            <a:r>
              <a:rPr lang="en-US" b="1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Universal indicator paper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 find the pH of any solution by using universal indicator. This is a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mixture of dyes. Like litmus, it can be used as a solution, or a paper strip.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Its colour changes with pH, as shown here:</a:t>
            </a: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060848"/>
            <a:ext cx="8568952" cy="1713792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35341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380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Universal </a:t>
            </a:r>
            <a:r>
              <a:rPr lang="en-US" sz="2400" b="1" dirty="0">
                <a:solidFill>
                  <a:srgbClr val="C00000"/>
                </a:solidFill>
              </a:rPr>
              <a:t>indicator paper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You can find the pH of any solution by using universal indicator. This is </a:t>
            </a:r>
            <a:r>
              <a:rPr lang="en-US" sz="2400" dirty="0" smtClean="0"/>
              <a:t>a mixture </a:t>
            </a:r>
            <a:r>
              <a:rPr lang="en-US" sz="2400" dirty="0"/>
              <a:t>of dyes. Like litmus, it can be used as a solution, or a paper </a:t>
            </a:r>
            <a:r>
              <a:rPr lang="en-US" sz="2400" dirty="0" smtClean="0"/>
              <a:t>strip. Its </a:t>
            </a:r>
            <a:r>
              <a:rPr lang="en-US" sz="2400" dirty="0"/>
              <a:t>colour changes with pH, as shown here:</a:t>
            </a:r>
            <a:endParaRPr lang="en-US" sz="24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828" y="3066377"/>
            <a:ext cx="8542643" cy="1658767"/>
          </a:xfrm>
          <a:prstGeom prst="rect">
            <a:avLst/>
          </a:prstGeom>
        </p:spPr>
      </p:pic>
      <p:pic>
        <p:nvPicPr>
          <p:cNvPr id="3" name="11.1 - Universal Indicator Solu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59740" y="4881145"/>
            <a:ext cx="3051034" cy="17162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6165304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8244408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4045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11.1 – Acids and Alkalis</a:t>
            </a:r>
            <a:endParaRPr lang="en-GB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53775"/>
            <a:ext cx="8699936" cy="5170646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750" dirty="0" smtClean="0"/>
              <a:t>What </a:t>
            </a:r>
            <a:r>
              <a:rPr lang="en-US" sz="2750" dirty="0"/>
              <a:t>does corrosive mean?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750" dirty="0" smtClean="0"/>
              <a:t>How </a:t>
            </a:r>
            <a:r>
              <a:rPr lang="en-US" sz="2750" dirty="0"/>
              <a:t>would you test a substance, to see if it is an acid?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216400" algn="l"/>
              </a:tabLst>
            </a:pPr>
            <a:r>
              <a:rPr lang="en-US" sz="2750" dirty="0" smtClean="0"/>
              <a:t>Write </a:t>
            </a:r>
            <a:r>
              <a:rPr lang="en-US" sz="2750" dirty="0"/>
              <a:t>down the formula </a:t>
            </a:r>
            <a:r>
              <a:rPr lang="en-US" sz="2750" dirty="0" smtClean="0"/>
              <a:t>for:</a:t>
            </a:r>
            <a:br>
              <a:rPr lang="en-US" sz="2750" dirty="0" smtClean="0"/>
            </a:br>
            <a:r>
              <a:rPr lang="en-US" sz="2750" dirty="0" smtClean="0"/>
              <a:t>	</a:t>
            </a:r>
            <a:r>
              <a:rPr lang="en-US" sz="2750" dirty="0" smtClean="0">
                <a:solidFill>
                  <a:srgbClr val="C00000"/>
                </a:solidFill>
              </a:rPr>
              <a:t>sulfuric </a:t>
            </a:r>
            <a:r>
              <a:rPr lang="en-US" sz="2750" dirty="0">
                <a:solidFill>
                  <a:srgbClr val="C00000"/>
                </a:solidFill>
              </a:rPr>
              <a:t>acid </a:t>
            </a:r>
            <a:r>
              <a:rPr lang="en-US" sz="2750" dirty="0" smtClean="0">
                <a:solidFill>
                  <a:srgbClr val="C00000"/>
                </a:solidFill>
              </a:rPr>
              <a:t>	nitric acid</a:t>
            </a:r>
            <a:br>
              <a:rPr lang="en-US" sz="2750" dirty="0" smtClean="0">
                <a:solidFill>
                  <a:srgbClr val="C00000"/>
                </a:solidFill>
              </a:rPr>
            </a:br>
            <a:r>
              <a:rPr lang="en-US" sz="2750" dirty="0" smtClean="0">
                <a:solidFill>
                  <a:srgbClr val="C00000"/>
                </a:solidFill>
              </a:rPr>
              <a:t>	calcium hydroxide 	ammonia </a:t>
            </a:r>
            <a:r>
              <a:rPr lang="en-US" sz="2750" dirty="0">
                <a:solidFill>
                  <a:srgbClr val="C00000"/>
                </a:solidFill>
              </a:rPr>
              <a:t>solution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750" dirty="0" err="1" smtClean="0"/>
              <a:t>Phenolpthalein</a:t>
            </a:r>
            <a:r>
              <a:rPr lang="en-US" sz="2750" dirty="0" smtClean="0"/>
              <a:t> </a:t>
            </a:r>
            <a:r>
              <a:rPr lang="en-US" sz="2750" dirty="0"/>
              <a:t>is an indicator. What does that mean?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524000" algn="l"/>
                <a:tab pos="2608263" algn="l"/>
                <a:tab pos="3589338" algn="l"/>
                <a:tab pos="4656138" algn="l"/>
                <a:tab pos="5926138" algn="l"/>
              </a:tabLst>
            </a:pPr>
            <a:r>
              <a:rPr lang="en-US" sz="2750" dirty="0" smtClean="0"/>
              <a:t>What </a:t>
            </a:r>
            <a:r>
              <a:rPr lang="en-US" sz="2750" dirty="0"/>
              <a:t>does this pH value tell you about the </a:t>
            </a:r>
            <a:r>
              <a:rPr lang="en-US" sz="2750" dirty="0" smtClean="0"/>
              <a:t>solution?</a:t>
            </a:r>
            <a:br>
              <a:rPr lang="en-US" sz="2750" dirty="0" smtClean="0"/>
            </a:br>
            <a:r>
              <a:rPr lang="en-US" sz="2750" b="1" dirty="0" smtClean="0"/>
              <a:t>a</a:t>
            </a:r>
            <a:r>
              <a:rPr lang="en-US" sz="2750" dirty="0" smtClean="0"/>
              <a:t> </a:t>
            </a:r>
            <a:r>
              <a:rPr lang="en-US" sz="2750" dirty="0"/>
              <a:t>9 </a:t>
            </a:r>
            <a:r>
              <a:rPr lang="en-US" sz="2750" dirty="0" smtClean="0"/>
              <a:t>	</a:t>
            </a:r>
            <a:r>
              <a:rPr lang="en-US" sz="2750" b="1" dirty="0" smtClean="0"/>
              <a:t>b</a:t>
            </a:r>
            <a:r>
              <a:rPr lang="en-US" sz="2750" dirty="0" smtClean="0"/>
              <a:t> </a:t>
            </a:r>
            <a:r>
              <a:rPr lang="en-US" sz="2750" dirty="0"/>
              <a:t>4 </a:t>
            </a:r>
            <a:r>
              <a:rPr lang="en-US" sz="2750" dirty="0" smtClean="0"/>
              <a:t>	</a:t>
            </a:r>
            <a:r>
              <a:rPr lang="en-US" sz="2750" b="1" dirty="0" smtClean="0"/>
              <a:t>c</a:t>
            </a:r>
            <a:r>
              <a:rPr lang="en-US" sz="2750" dirty="0" smtClean="0"/>
              <a:t> </a:t>
            </a:r>
            <a:r>
              <a:rPr lang="en-US" sz="2750" dirty="0"/>
              <a:t>7 </a:t>
            </a:r>
            <a:r>
              <a:rPr lang="en-US" sz="2750" dirty="0" smtClean="0"/>
              <a:t>	</a:t>
            </a:r>
            <a:r>
              <a:rPr lang="en-US" sz="2750" b="1" dirty="0" smtClean="0"/>
              <a:t>d</a:t>
            </a:r>
            <a:r>
              <a:rPr lang="en-US" sz="2750" dirty="0" smtClean="0"/>
              <a:t> </a:t>
            </a:r>
            <a:r>
              <a:rPr lang="en-US" sz="2750" dirty="0"/>
              <a:t>1 </a:t>
            </a:r>
            <a:r>
              <a:rPr lang="en-US" sz="2750" dirty="0" smtClean="0"/>
              <a:t>	</a:t>
            </a:r>
            <a:r>
              <a:rPr lang="en-US" sz="2750" b="1" dirty="0" smtClean="0"/>
              <a:t>e</a:t>
            </a:r>
            <a:r>
              <a:rPr lang="en-US" sz="2750" dirty="0" smtClean="0"/>
              <a:t> </a:t>
            </a:r>
            <a:r>
              <a:rPr lang="en-US" sz="2750" dirty="0"/>
              <a:t>10 </a:t>
            </a:r>
            <a:r>
              <a:rPr lang="en-US" sz="2750" dirty="0" smtClean="0"/>
              <a:t>	</a:t>
            </a:r>
            <a:r>
              <a:rPr lang="en-US" sz="2750" b="1" dirty="0" smtClean="0"/>
              <a:t>f</a:t>
            </a:r>
            <a:r>
              <a:rPr lang="en-US" sz="2750" dirty="0" smtClean="0"/>
              <a:t> </a:t>
            </a:r>
            <a:r>
              <a:rPr lang="en-US" sz="2750" dirty="0"/>
              <a:t>3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750" dirty="0" smtClean="0"/>
              <a:t>What </a:t>
            </a:r>
            <a:r>
              <a:rPr lang="en-US" sz="2750" dirty="0"/>
              <a:t>colour is universal indicator, in an aqueous </a:t>
            </a:r>
            <a:r>
              <a:rPr lang="en-US" sz="2750" dirty="0" smtClean="0"/>
              <a:t>solution of </a:t>
            </a:r>
            <a:r>
              <a:rPr lang="en-US" sz="2750" dirty="0"/>
              <a:t>sugar? Why?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4783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2379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20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11.2 – </a:t>
            </a:r>
            <a:r>
              <a:rPr lang="en-US" sz="3400" dirty="0"/>
              <a:t>A </a:t>
            </a:r>
            <a:r>
              <a:rPr lang="en-US" sz="3400" dirty="0" smtClean="0"/>
              <a:t>Closer Look </a:t>
            </a:r>
            <a:r>
              <a:rPr lang="en-US" sz="3400" dirty="0"/>
              <a:t>at </a:t>
            </a:r>
            <a:r>
              <a:rPr lang="en-US" sz="3400" dirty="0" smtClean="0"/>
              <a:t>Acids </a:t>
            </a:r>
            <a:r>
              <a:rPr lang="en-US" sz="3400" dirty="0"/>
              <a:t>and </a:t>
            </a:r>
            <a:r>
              <a:rPr lang="en-US" sz="3400" dirty="0" smtClean="0"/>
              <a:t>Alkalis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62646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Acids </a:t>
            </a:r>
            <a:r>
              <a:rPr lang="en-US" sz="2200" b="1" dirty="0">
                <a:solidFill>
                  <a:srgbClr val="C00000"/>
                </a:solidFill>
              </a:rPr>
              <a:t>produce hydrogen ions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Hydrogen chloride is a gas, made of molecules. It dissolves in water </a:t>
            </a:r>
            <a:r>
              <a:rPr lang="en-US" sz="2200" dirty="0" smtClean="0"/>
              <a:t>to give </a:t>
            </a:r>
            <a:r>
              <a:rPr lang="en-US" sz="2200" dirty="0"/>
              <a:t>hydrochloric acid. But this is not molecular. In water, the </a:t>
            </a:r>
            <a:r>
              <a:rPr lang="en-US" sz="2200" dirty="0" smtClean="0"/>
              <a:t>molecules break </a:t>
            </a:r>
            <a:r>
              <a:rPr lang="en-US" sz="2200" dirty="0"/>
              <a:t>up or dissociate into ions:</a:t>
            </a:r>
          </a:p>
          <a:p>
            <a:pPr>
              <a:buClr>
                <a:srgbClr val="0070C0"/>
              </a:buClr>
              <a:tabLst>
                <a:tab pos="711200" algn="l"/>
                <a:tab pos="1879600" algn="l"/>
                <a:tab pos="2235200" algn="l"/>
              </a:tabLst>
            </a:pPr>
            <a:r>
              <a:rPr lang="en-US" sz="2200" dirty="0" smtClean="0"/>
              <a:t>	</a:t>
            </a:r>
            <a:r>
              <a:rPr lang="en-US" sz="2200" b="1" dirty="0" err="1" smtClean="0">
                <a:solidFill>
                  <a:srgbClr val="F53939"/>
                </a:solidFill>
              </a:rPr>
              <a:t>HCl</a:t>
            </a:r>
            <a:r>
              <a:rPr lang="en-US" sz="2200" b="1" dirty="0" smtClean="0">
                <a:solidFill>
                  <a:srgbClr val="F53939"/>
                </a:solidFill>
              </a:rPr>
              <a:t> </a:t>
            </a:r>
            <a:r>
              <a:rPr lang="en-US" sz="2200" b="1" dirty="0">
                <a:solidFill>
                  <a:srgbClr val="F53939"/>
                </a:solidFill>
              </a:rPr>
              <a:t>(</a:t>
            </a:r>
            <a:r>
              <a:rPr lang="en-US" sz="2200" b="1" i="1" dirty="0" err="1">
                <a:solidFill>
                  <a:srgbClr val="F53939"/>
                </a:solidFill>
              </a:rPr>
              <a:t>aq</a:t>
            </a:r>
            <a:r>
              <a:rPr lang="en-US" sz="2200" b="1" dirty="0">
                <a:solidFill>
                  <a:srgbClr val="F53939"/>
                </a:solidFill>
              </a:rPr>
              <a:t>) </a:t>
            </a:r>
            <a:r>
              <a:rPr lang="en-US" sz="2200" b="1" dirty="0" smtClean="0">
                <a:solidFill>
                  <a:srgbClr val="F53939"/>
                </a:solidFill>
              </a:rPr>
              <a:t>	</a:t>
            </a:r>
            <a:r>
              <a:rPr lang="en-US" sz="220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</a:t>
            </a:r>
            <a:r>
              <a:rPr lang="en-US" sz="2200" b="1" dirty="0" smtClean="0">
                <a:solidFill>
                  <a:srgbClr val="F53939"/>
                </a:solidFill>
              </a:rPr>
              <a:t>	H</a:t>
            </a:r>
            <a:r>
              <a:rPr lang="en-US" sz="2200" b="1" baseline="30000" dirty="0" smtClean="0">
                <a:solidFill>
                  <a:srgbClr val="F53939"/>
                </a:solidFill>
              </a:rPr>
              <a:t>+</a:t>
            </a:r>
            <a:r>
              <a:rPr lang="en-US" sz="2200" b="1" dirty="0" smtClean="0">
                <a:solidFill>
                  <a:srgbClr val="F53939"/>
                </a:solidFill>
              </a:rPr>
              <a:t> </a:t>
            </a:r>
            <a:r>
              <a:rPr lang="en-US" sz="2200" b="1" dirty="0">
                <a:solidFill>
                  <a:srgbClr val="F53939"/>
                </a:solidFill>
              </a:rPr>
              <a:t>(</a:t>
            </a:r>
            <a:r>
              <a:rPr lang="en-US" sz="2200" b="1" i="1" dirty="0" err="1">
                <a:solidFill>
                  <a:srgbClr val="F53939"/>
                </a:solidFill>
              </a:rPr>
              <a:t>aq</a:t>
            </a:r>
            <a:r>
              <a:rPr lang="en-US" sz="2200" b="1" dirty="0">
                <a:solidFill>
                  <a:srgbClr val="F53939"/>
                </a:solidFill>
              </a:rPr>
              <a:t>) </a:t>
            </a:r>
            <a:r>
              <a:rPr lang="en-US" sz="2200" b="1" dirty="0" smtClean="0">
                <a:solidFill>
                  <a:srgbClr val="F53939"/>
                </a:solidFill>
              </a:rPr>
              <a:t>+ Cl</a:t>
            </a:r>
            <a:r>
              <a:rPr lang="en-US" sz="2200" b="1" baseline="30000" dirty="0" smtClean="0">
                <a:solidFill>
                  <a:srgbClr val="F53939"/>
                </a:solidFill>
              </a:rPr>
              <a:t>-</a:t>
            </a:r>
            <a:r>
              <a:rPr lang="en-US" sz="2200" b="1" dirty="0" smtClean="0">
                <a:solidFill>
                  <a:srgbClr val="F53939"/>
                </a:solidFill>
              </a:rPr>
              <a:t> </a:t>
            </a:r>
            <a:r>
              <a:rPr lang="en-US" sz="2200" b="1" dirty="0">
                <a:solidFill>
                  <a:srgbClr val="F53939"/>
                </a:solidFill>
              </a:rPr>
              <a:t>(</a:t>
            </a:r>
            <a:r>
              <a:rPr lang="en-US" sz="2200" b="1" i="1" dirty="0" err="1">
                <a:solidFill>
                  <a:srgbClr val="F53939"/>
                </a:solidFill>
              </a:rPr>
              <a:t>aq</a:t>
            </a:r>
            <a:r>
              <a:rPr lang="en-US" sz="2200" b="1" dirty="0">
                <a:solidFill>
                  <a:srgbClr val="F53939"/>
                </a:solidFill>
              </a:rPr>
              <a:t>)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So hydrochloric acid contains hydrogen ions. All other solutions of </a:t>
            </a:r>
            <a:r>
              <a:rPr lang="en-US" sz="2200" dirty="0" smtClean="0"/>
              <a:t>acids do </a:t>
            </a:r>
            <a:r>
              <a:rPr lang="en-US" sz="2200" dirty="0"/>
              <a:t>too. The hydrogen ions give them their ‘</a:t>
            </a:r>
            <a:r>
              <a:rPr lang="en-US" sz="2200" dirty="0" smtClean="0"/>
              <a:t>acidity’.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b="1" dirty="0"/>
              <a:t>Solutions of acids contain hydrogen ions.</a:t>
            </a:r>
            <a:endParaRPr lang="en-US" sz="2200" b="1" dirty="0" smtClean="0"/>
          </a:p>
          <a:p>
            <a:pPr>
              <a:buClr>
                <a:srgbClr val="0070C0"/>
              </a:buClr>
            </a:pPr>
            <a:r>
              <a:rPr lang="en-US" sz="2200" b="1" dirty="0">
                <a:solidFill>
                  <a:srgbClr val="B21212"/>
                </a:solidFill>
              </a:rPr>
              <a:t>Comparing acids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Since solutions of acids contain ions, they conduct electricity. We </a:t>
            </a:r>
            <a:r>
              <a:rPr lang="en-US" sz="2200" dirty="0" smtClean="0"/>
              <a:t>can measure </a:t>
            </a:r>
            <a:r>
              <a:rPr lang="en-US" sz="2200" dirty="0"/>
              <a:t>how well they conduct using a conductivity meter. We can </a:t>
            </a:r>
            <a:r>
              <a:rPr lang="en-US" sz="2200" dirty="0" smtClean="0"/>
              <a:t>also check </a:t>
            </a:r>
            <a:r>
              <a:rPr lang="en-US" sz="2200" dirty="0"/>
              <a:t>their pH using a pH meter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16216" y="1174227"/>
            <a:ext cx="2304256" cy="3785652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Acidic solutions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contain hydrogen ions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makes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 ‘acidic’.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1078849">
            <a:off x="8537139" y="974500"/>
            <a:ext cx="505918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236296" y="2852936"/>
            <a:ext cx="828260" cy="825212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50000">
                <a:srgbClr val="F53939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2800" b="1" baseline="30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GB" b="1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244408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38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11.2 – </a:t>
            </a:r>
            <a:r>
              <a:rPr lang="en-US" sz="3400" dirty="0"/>
              <a:t>A </a:t>
            </a:r>
            <a:r>
              <a:rPr lang="en-US" sz="3400" dirty="0" smtClean="0"/>
              <a:t>Closer Look </a:t>
            </a:r>
            <a:r>
              <a:rPr lang="en-US" sz="3400" dirty="0"/>
              <a:t>at </a:t>
            </a:r>
            <a:r>
              <a:rPr lang="en-US" sz="3400" dirty="0" smtClean="0"/>
              <a:t>Acids </a:t>
            </a:r>
            <a:r>
              <a:rPr lang="en-US" sz="3400" dirty="0"/>
              <a:t>and </a:t>
            </a:r>
            <a:r>
              <a:rPr lang="en-US" sz="3400" dirty="0" smtClean="0"/>
              <a:t>Alkalis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7465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Samples of acids of the same concentration were tested. This table </a:t>
            </a:r>
            <a:r>
              <a:rPr lang="en-US" sz="2100" dirty="0" smtClean="0"/>
              <a:t>gives the </a:t>
            </a:r>
            <a:r>
              <a:rPr lang="en-US" sz="2100" dirty="0"/>
              <a:t>results. (The unit of conductivity is the </a:t>
            </a:r>
            <a:r>
              <a:rPr lang="en-US" sz="2100" dirty="0" err="1"/>
              <a:t>siemens</a:t>
            </a:r>
            <a:r>
              <a:rPr lang="en-US" sz="2100" dirty="0"/>
              <a:t>, or S</a:t>
            </a:r>
            <a:r>
              <a:rPr lang="en-US" sz="2100" dirty="0" smtClean="0"/>
              <a:t>.)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So the acids fall into two groups. The first group shows high </a:t>
            </a:r>
            <a:r>
              <a:rPr lang="en-US" sz="2100" dirty="0" smtClean="0"/>
              <a:t>conductivity, and </a:t>
            </a:r>
            <a:r>
              <a:rPr lang="en-US" sz="2100" dirty="0"/>
              <a:t>low </a:t>
            </a:r>
            <a:r>
              <a:rPr lang="en-US" sz="2100" dirty="0" err="1"/>
              <a:t>pH.</a:t>
            </a:r>
            <a:r>
              <a:rPr lang="en-US" sz="2100" dirty="0"/>
              <a:t> These are </a:t>
            </a:r>
            <a:r>
              <a:rPr lang="en-US" sz="2100" b="1" dirty="0"/>
              <a:t>strong acids</a:t>
            </a:r>
            <a:r>
              <a:rPr lang="en-US" sz="2100" dirty="0"/>
              <a:t>. The second group does not </a:t>
            </a:r>
            <a:r>
              <a:rPr lang="en-US" sz="2100" dirty="0" smtClean="0"/>
              <a:t>conduct nearly </a:t>
            </a:r>
            <a:r>
              <a:rPr lang="en-US" sz="2100" dirty="0"/>
              <a:t>so well, and has a higher </a:t>
            </a:r>
            <a:r>
              <a:rPr lang="en-US" sz="2100" dirty="0" err="1"/>
              <a:t>pH.</a:t>
            </a:r>
            <a:r>
              <a:rPr lang="en-US" sz="2100" dirty="0"/>
              <a:t> These are </a:t>
            </a:r>
            <a:r>
              <a:rPr lang="en-US" sz="2100" b="1" dirty="0"/>
              <a:t>weak acids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271296"/>
              </p:ext>
            </p:extLst>
          </p:nvPr>
        </p:nvGraphicFramePr>
        <p:xfrm>
          <a:off x="251520" y="1984608"/>
          <a:ext cx="6086981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448272"/>
                <a:gridCol w="648072"/>
                <a:gridCol w="974413"/>
              </a:tblGrid>
              <a:tr h="185420">
                <a:tc rowSpan="2"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a 0.1M solution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conductivity(</a:t>
                      </a:r>
                      <a:r>
                        <a:rPr lang="el-GR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μ</a:t>
                      </a:r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S/cm)</a:t>
                      </a:r>
                      <a:endParaRPr lang="en-GB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hydrochloric acid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IE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Strong acids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sulfuric acid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nitric acid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methanoic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acid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IE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Weak</a:t>
                      </a:r>
                      <a:r>
                        <a:rPr lang="en-IE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acids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B3B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ethanoic acid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citric acid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410510" y="3341310"/>
            <a:ext cx="24625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conductivity meter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current passing through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liquid, carried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by ions. (Lemon juice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contains hydrogen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ions and citrate ions.)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98"/>
          <a:stretch/>
        </p:blipFill>
        <p:spPr>
          <a:xfrm>
            <a:off x="6660232" y="1922943"/>
            <a:ext cx="2193939" cy="1409788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362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11.2 – </a:t>
            </a:r>
            <a:r>
              <a:rPr lang="en-US" sz="3400" dirty="0"/>
              <a:t>A </a:t>
            </a:r>
            <a:r>
              <a:rPr lang="en-US" sz="3400" dirty="0" smtClean="0"/>
              <a:t>Closer Look </a:t>
            </a:r>
            <a:r>
              <a:rPr lang="en-US" sz="3400" dirty="0"/>
              <a:t>at </a:t>
            </a:r>
            <a:r>
              <a:rPr lang="en-US" sz="3400" dirty="0" smtClean="0"/>
              <a:t>Acids </a:t>
            </a:r>
            <a:r>
              <a:rPr lang="en-US" sz="3400" dirty="0"/>
              <a:t>and </a:t>
            </a:r>
            <a:r>
              <a:rPr lang="en-US" sz="3400" dirty="0" smtClean="0"/>
              <a:t>Alkalis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7465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The difference between strong and weak acids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In a solution of hydrochloric acid, all the molecules of hydrogen </a:t>
            </a:r>
            <a:r>
              <a:rPr lang="en-US" sz="2100" dirty="0" smtClean="0"/>
              <a:t>chloride have </a:t>
            </a:r>
            <a:r>
              <a:rPr lang="en-US" sz="2100" dirty="0"/>
              <a:t>become ions:</a:t>
            </a:r>
          </a:p>
          <a:p>
            <a:pPr>
              <a:buClr>
                <a:srgbClr val="0070C0"/>
              </a:buClr>
              <a:tabLst>
                <a:tab pos="627063" algn="l"/>
                <a:tab pos="2246313" algn="l"/>
                <a:tab pos="3052763" algn="l"/>
              </a:tabLst>
            </a:pPr>
            <a:r>
              <a:rPr lang="en-US" sz="2100" dirty="0" smtClean="0">
                <a:solidFill>
                  <a:srgbClr val="FF0000"/>
                </a:solidFill>
              </a:rPr>
              <a:t>	</a:t>
            </a:r>
            <a:r>
              <a:rPr lang="en-US" sz="2100" b="1" dirty="0" err="1" smtClean="0">
                <a:solidFill>
                  <a:srgbClr val="FF0000"/>
                </a:solidFill>
              </a:rPr>
              <a:t>HCl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	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100%</a:t>
            </a:r>
            <a:r>
              <a:rPr lang="en-US" sz="2100" b="1" dirty="0" smtClean="0">
                <a:solidFill>
                  <a:srgbClr val="FF0000"/>
                </a:solidFill>
              </a:rPr>
              <a:t>	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Cl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But in weak acids, only some of the molecules have become </a:t>
            </a:r>
            <a:r>
              <a:rPr lang="en-US" sz="2100" dirty="0" smtClean="0"/>
              <a:t>ions. E.g., </a:t>
            </a:r>
            <a:r>
              <a:rPr lang="en-US" sz="2100" dirty="0"/>
              <a:t>for ethanoic acid:</a:t>
            </a:r>
          </a:p>
          <a:p>
            <a:pPr>
              <a:buClr>
                <a:srgbClr val="0070C0"/>
              </a:buClr>
              <a:tabLst>
                <a:tab pos="541338" algn="l"/>
                <a:tab pos="2608263" algn="l"/>
                <a:tab pos="4656138" algn="l"/>
              </a:tabLst>
            </a:pPr>
            <a:r>
              <a:rPr lang="en-US" sz="2100" dirty="0" smtClean="0">
                <a:solidFill>
                  <a:srgbClr val="FF0000"/>
                </a:solidFill>
              </a:rPr>
              <a:t>	</a:t>
            </a:r>
            <a:r>
              <a:rPr lang="en-US" sz="2100" b="1" dirty="0" smtClean="0">
                <a:solidFill>
                  <a:srgbClr val="FF0000"/>
                </a:solidFill>
              </a:rPr>
              <a:t>CH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100" b="1" dirty="0" smtClean="0">
                <a:solidFill>
                  <a:srgbClr val="FF0000"/>
                </a:solidFill>
              </a:rPr>
              <a:t>COOH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	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much </a:t>
            </a:r>
            <a:r>
              <a:rPr lang="en-US" sz="2100" b="1" baseline="30000" dirty="0">
                <a:solidFill>
                  <a:srgbClr val="FF0000"/>
                </a:solidFill>
              </a:rPr>
              <a:t>less than 100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%	</a:t>
            </a:r>
            <a:r>
              <a:rPr lang="en-US" sz="2100" b="1" dirty="0" smtClean="0">
                <a:solidFill>
                  <a:srgbClr val="FF0000"/>
                </a:solidFill>
              </a:rPr>
              <a:t>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CH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100" b="1" dirty="0" smtClean="0">
                <a:solidFill>
                  <a:srgbClr val="FF0000"/>
                </a:solidFill>
              </a:rPr>
              <a:t>COO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In solutions of strong acids, all the </a:t>
            </a: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>molecules </a:t>
            </a:r>
            <a:r>
              <a:rPr lang="en-US" sz="2100" b="1" dirty="0"/>
              <a:t>become ions.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In solutions of weak acids, only some do.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So strong acids conduct better because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there </a:t>
            </a:r>
            <a:r>
              <a:rPr lang="en-US" sz="2100" dirty="0"/>
              <a:t>are more ions present.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They have a lower pH because there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are </a:t>
            </a:r>
            <a:r>
              <a:rPr lang="en-US" sz="2100" dirty="0"/>
              <a:t>more hydrogen ions present.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The higher the concentration of </a:t>
            </a: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>hydrogen </a:t>
            </a:r>
            <a:r>
              <a:rPr lang="en-US" sz="2100" b="1" dirty="0"/>
              <a:t>ions, the lower the </a:t>
            </a:r>
            <a:r>
              <a:rPr lang="en-US" sz="2100" b="1" dirty="0" err="1"/>
              <a:t>pH.</a:t>
            </a:r>
            <a:endParaRPr lang="en-US" sz="21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48064" y="5949280"/>
            <a:ext cx="3743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Strong and weak: the car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battery contains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sulfuric acid,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oranges contain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citric acid.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131" r="12367" b="3533"/>
          <a:stretch/>
        </p:blipFill>
        <p:spPr>
          <a:xfrm>
            <a:off x="6202043" y="3638010"/>
            <a:ext cx="2618429" cy="2324106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411760" y="2348880"/>
            <a:ext cx="792088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807804" y="3356992"/>
            <a:ext cx="2052228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44408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812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11.2 – </a:t>
            </a:r>
            <a:r>
              <a:rPr lang="en-US" sz="3400" dirty="0"/>
              <a:t>A </a:t>
            </a:r>
            <a:r>
              <a:rPr lang="en-US" sz="3400" dirty="0" smtClean="0"/>
              <a:t>Closer Look </a:t>
            </a:r>
            <a:r>
              <a:rPr lang="en-US" sz="3400" dirty="0"/>
              <a:t>at </a:t>
            </a:r>
            <a:r>
              <a:rPr lang="en-US" sz="3400" dirty="0" smtClean="0"/>
              <a:t>Acids </a:t>
            </a:r>
            <a:r>
              <a:rPr lang="en-US" sz="3400" dirty="0"/>
              <a:t>and </a:t>
            </a:r>
            <a:r>
              <a:rPr lang="en-US" sz="3400" dirty="0" smtClean="0"/>
              <a:t>Alkalis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Alkalis produce hydroxide 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Now let’s turn to alkalis, with sodium hydroxide as our </a:t>
            </a:r>
            <a:r>
              <a:rPr lang="en-US" sz="2100" dirty="0" smtClean="0"/>
              <a:t>example. It </a:t>
            </a:r>
            <a:r>
              <a:rPr lang="en-US" sz="2100" dirty="0"/>
              <a:t>is an ionic solid. When it dissolves, all the ions separate:</a:t>
            </a:r>
          </a:p>
          <a:p>
            <a:pPr>
              <a:buClr>
                <a:srgbClr val="0070C0"/>
              </a:buClr>
              <a:tabLst>
                <a:tab pos="811213" algn="l"/>
                <a:tab pos="2967038" algn="l"/>
              </a:tabLst>
            </a:pPr>
            <a:r>
              <a:rPr lang="en-US" sz="2100" b="1" dirty="0" smtClean="0">
                <a:solidFill>
                  <a:srgbClr val="FF0000"/>
                </a:solidFill>
              </a:rPr>
              <a:t>	</a:t>
            </a:r>
            <a:r>
              <a:rPr lang="en-US" sz="2100" b="1" dirty="0" err="1" smtClean="0">
                <a:solidFill>
                  <a:srgbClr val="FF0000"/>
                </a:solidFill>
              </a:rPr>
              <a:t>NaOH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 	Na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 + OH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So </a:t>
            </a:r>
            <a:r>
              <a:rPr lang="en-US" sz="2100" dirty="0"/>
              <a:t>sodium hydroxide solution contains hydroxide </a:t>
            </a:r>
            <a:r>
              <a:rPr lang="en-US" sz="2100" dirty="0" smtClean="0"/>
              <a:t>ions. The </a:t>
            </a:r>
            <a:r>
              <a:rPr lang="en-US" sz="2100" dirty="0"/>
              <a:t>same is true of all alkaline solutions.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Solutions of alkalis contain hydroxide ions.</a:t>
            </a:r>
          </a:p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Comparing alkalis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We can compare the conductivity and pH of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alkalis </a:t>
            </a:r>
            <a:r>
              <a:rPr lang="en-US" sz="2100" dirty="0"/>
              <a:t>too. Look at </a:t>
            </a:r>
            <a:r>
              <a:rPr lang="en-US" sz="2100" dirty="0" smtClean="0"/>
              <a:t>these results</a:t>
            </a:r>
            <a:r>
              <a:rPr lang="en-US" sz="2100" dirty="0"/>
              <a:t>:</a:t>
            </a:r>
            <a:endParaRPr lang="en-US" sz="21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55776" y="2348880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833131"/>
              </p:ext>
            </p:extLst>
          </p:nvPr>
        </p:nvGraphicFramePr>
        <p:xfrm>
          <a:off x="251520" y="4585672"/>
          <a:ext cx="6552728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6037"/>
                <a:gridCol w="2540507"/>
                <a:gridCol w="720080"/>
                <a:gridCol w="936104"/>
              </a:tblGrid>
              <a:tr h="185420">
                <a:tc rowSpan="2"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a 0.1M solution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Conductivity (</a:t>
                      </a:r>
                      <a:r>
                        <a:rPr lang="el-GR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μ</a:t>
                      </a:r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S/cm)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hydroxide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E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Strong alkali</a:t>
                      </a:r>
                      <a:endParaRPr lang="en-GB"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hydroxide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Weak alkali</a:t>
                      </a:r>
                      <a:endParaRPr lang="en-GB" sz="18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ammonia solution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11.1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6948265" y="2832975"/>
            <a:ext cx="1944216" cy="3785652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Alkaline solutions contain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hydroxide ions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makes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 alkaline.</a:t>
            </a: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584447" y="2611973"/>
            <a:ext cx="505918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380312" y="4490182"/>
            <a:ext cx="1030844" cy="1027050"/>
          </a:xfrm>
          <a:prstGeom prst="ellipse">
            <a:avLst/>
          </a:prstGeom>
          <a:gradFill flip="none" rotWithShape="1">
            <a:gsLst>
              <a:gs pos="0">
                <a:srgbClr val="C1D6FF"/>
              </a:gs>
              <a:gs pos="50000">
                <a:srgbClr val="0070C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  <a:r>
              <a:rPr lang="en-GB" sz="28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8244408" y="17339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90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11.2 – </a:t>
            </a:r>
            <a:r>
              <a:rPr lang="en-US" sz="3400" dirty="0"/>
              <a:t>A </a:t>
            </a:r>
            <a:r>
              <a:rPr lang="en-US" sz="3400" dirty="0" smtClean="0"/>
              <a:t>Closer Look </a:t>
            </a:r>
            <a:r>
              <a:rPr lang="en-US" sz="3400" dirty="0"/>
              <a:t>at </a:t>
            </a:r>
            <a:r>
              <a:rPr lang="en-US" sz="3400" dirty="0" smtClean="0"/>
              <a:t>Acids </a:t>
            </a:r>
            <a:r>
              <a:rPr lang="en-US" sz="3400" dirty="0"/>
              <a:t>and </a:t>
            </a:r>
            <a:r>
              <a:rPr lang="en-US" sz="3400" dirty="0" smtClean="0"/>
              <a:t>Alkalis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Why ammonia solution is different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In sodium hydroxide solution, all the sodium hydroxide exists as ions:</a:t>
            </a:r>
          </a:p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FF0000"/>
                </a:solidFill>
              </a:rPr>
              <a:t>	</a:t>
            </a:r>
            <a:r>
              <a:rPr lang="en-US" sz="2100" b="1" dirty="0" err="1" smtClean="0">
                <a:solidFill>
                  <a:srgbClr val="FF0000"/>
                </a:solidFill>
              </a:rPr>
              <a:t>NaOH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 smtClean="0">
                <a:solidFill>
                  <a:srgbClr val="FF0000"/>
                </a:solidFill>
              </a:rPr>
              <a:t>)	100%	Na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OH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same is true for potassium hydroxide. But ammonia gas is </a:t>
            </a:r>
            <a:r>
              <a:rPr lang="en-US" sz="2100" dirty="0" smtClean="0"/>
              <a:t>molecular. When </a:t>
            </a:r>
            <a:r>
              <a:rPr lang="en-US" sz="2100" dirty="0"/>
              <a:t>it dissolves in water, this is what happens:</a:t>
            </a:r>
          </a:p>
          <a:p>
            <a:pPr>
              <a:buClr>
                <a:srgbClr val="0070C0"/>
              </a:buClr>
              <a:tabLst>
                <a:tab pos="620713" algn="l"/>
                <a:tab pos="3140075" algn="l"/>
                <a:tab pos="5210175" algn="l"/>
              </a:tabLst>
            </a:pPr>
            <a:r>
              <a:rPr lang="en-US" sz="2100" b="1" dirty="0" smtClean="0">
                <a:solidFill>
                  <a:srgbClr val="FF0000"/>
                </a:solidFill>
              </a:rPr>
              <a:t>	NH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</a:t>
            </a:r>
            <a:r>
              <a:rPr lang="en-US" sz="2100" b="1" dirty="0">
                <a:solidFill>
                  <a:srgbClr val="FF0000"/>
                </a:solidFill>
              </a:rPr>
              <a:t>H</a:t>
            </a:r>
            <a:r>
              <a:rPr lang="en-US" sz="2100" b="1" baseline="-25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O (</a:t>
            </a:r>
            <a:r>
              <a:rPr lang="en-US" sz="2100" b="1" i="1" dirty="0">
                <a:solidFill>
                  <a:srgbClr val="FF0000"/>
                </a:solidFill>
              </a:rPr>
              <a:t>l</a:t>
            </a:r>
            <a:r>
              <a:rPr lang="en-US" sz="2100" b="1" dirty="0" smtClean="0">
                <a:solidFill>
                  <a:srgbClr val="FF0000"/>
                </a:solidFill>
              </a:rPr>
              <a:t>)	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much </a:t>
            </a:r>
            <a:r>
              <a:rPr lang="en-US" sz="2100" b="1" baseline="30000" dirty="0">
                <a:solidFill>
                  <a:srgbClr val="FF0000"/>
                </a:solidFill>
              </a:rPr>
              <a:t>less than 100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%</a:t>
            </a:r>
            <a:r>
              <a:rPr lang="en-US" sz="2100" b="1" dirty="0" smtClean="0">
                <a:solidFill>
                  <a:srgbClr val="FF0000"/>
                </a:solidFill>
              </a:rPr>
              <a:t>	NH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OH</a:t>
            </a:r>
            <a:r>
              <a:rPr lang="en-US" sz="21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Only some of the ammonia molecules form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ions</a:t>
            </a:r>
            <a:r>
              <a:rPr lang="en-US" sz="2100" dirty="0"/>
              <a:t>. So there are </a:t>
            </a:r>
            <a:r>
              <a:rPr lang="en-US" sz="2100" dirty="0" smtClean="0"/>
              <a:t>fewer hydroxide </a:t>
            </a:r>
            <a:r>
              <a:rPr lang="en-US" sz="2100" dirty="0"/>
              <a:t>ions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present </a:t>
            </a:r>
            <a:r>
              <a:rPr lang="en-US" sz="2100" dirty="0"/>
              <a:t>than in a sodium </a:t>
            </a:r>
            <a:r>
              <a:rPr lang="en-US" sz="2100" dirty="0" smtClean="0"/>
              <a:t>hydroxide </a:t>
            </a:r>
            <a:r>
              <a:rPr lang="en-US" sz="2100" dirty="0"/>
              <a:t>solution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of </a:t>
            </a:r>
            <a:r>
              <a:rPr lang="en-US" sz="2100" dirty="0"/>
              <a:t>the </a:t>
            </a:r>
            <a:r>
              <a:rPr lang="en-US" sz="2100" dirty="0" smtClean="0"/>
              <a:t>same concentration</a:t>
            </a:r>
            <a:r>
              <a:rPr lang="en-US" sz="210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sodium hydroxide solution is a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better </a:t>
            </a:r>
            <a:r>
              <a:rPr lang="en-US" sz="2100" dirty="0"/>
              <a:t>conductor than the </a:t>
            </a:r>
            <a:r>
              <a:rPr lang="en-US" sz="2100" dirty="0" smtClean="0"/>
              <a:t>ammonia </a:t>
            </a:r>
            <a:br>
              <a:rPr lang="en-US" sz="2100" dirty="0" smtClean="0"/>
            </a:br>
            <a:r>
              <a:rPr lang="en-US" sz="2100" dirty="0" smtClean="0"/>
              <a:t>solution </a:t>
            </a:r>
            <a:r>
              <a:rPr lang="en-US" sz="2100" dirty="0"/>
              <a:t>because it contains more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ions</a:t>
            </a:r>
            <a:r>
              <a:rPr lang="en-US" sz="2100" dirty="0"/>
              <a:t>. And it has a higher pH because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it contains </a:t>
            </a:r>
            <a:r>
              <a:rPr lang="en-US" sz="2100" dirty="0"/>
              <a:t>more hydroxide ions.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The higher the concentration of </a:t>
            </a: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>hydroxide </a:t>
            </a:r>
            <a:r>
              <a:rPr lang="en-US" sz="2100" b="1" dirty="0"/>
              <a:t>ions, the higher the </a:t>
            </a:r>
            <a:r>
              <a:rPr lang="en-US" sz="2100" b="1" dirty="0" err="1"/>
              <a:t>pH.</a:t>
            </a:r>
            <a:endParaRPr lang="en-US" sz="21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347864" y="2996952"/>
            <a:ext cx="2016224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677" y="3212976"/>
            <a:ext cx="2537795" cy="230425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148064" y="5589240"/>
            <a:ext cx="37430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Alkalis react with grease. So the strong</a:t>
            </a:r>
          </a:p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alkali sodium hydroxide is used to clear</a:t>
            </a:r>
          </a:p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blocked sinks and pipes in homes.</a:t>
            </a:r>
          </a:p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does the drawing tell you?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17728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19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11.2 – </a:t>
            </a:r>
            <a:r>
              <a:rPr lang="en-US" sz="3400" dirty="0"/>
              <a:t>A Closer Look at Acids and Alkalis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53775"/>
            <a:ext cx="8699936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Write </a:t>
            </a:r>
            <a:r>
              <a:rPr lang="en-US" sz="2400" dirty="0"/>
              <a:t>an equation to show what happens when </a:t>
            </a:r>
            <a:r>
              <a:rPr lang="en-US" sz="2400" dirty="0" smtClean="0"/>
              <a:t>hydrogen chloride </a:t>
            </a:r>
            <a:r>
              <a:rPr lang="en-US" sz="2400" dirty="0"/>
              <a:t>dissolves in water.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All </a:t>
            </a:r>
            <a:r>
              <a:rPr lang="en-US" sz="2400" dirty="0"/>
              <a:t>acids have something in common. What is it?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For </a:t>
            </a:r>
            <a:r>
              <a:rPr lang="en-US" sz="2400" dirty="0"/>
              <a:t>the table on page 150, explain why ethanoic acid </a:t>
            </a:r>
            <a:r>
              <a:rPr lang="en-US" sz="2400" dirty="0" smtClean="0"/>
              <a:t>has: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lower </a:t>
            </a:r>
            <a:r>
              <a:rPr lang="en-US" sz="2400" dirty="0" smtClean="0"/>
              <a:t>conductivity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a higher </a:t>
            </a:r>
            <a:r>
              <a:rPr lang="en-US" sz="2400" dirty="0" smtClean="0"/>
              <a:t>pH </a:t>
            </a:r>
            <a:br>
              <a:rPr lang="en-US" sz="2400" dirty="0" smtClean="0"/>
            </a:br>
            <a:r>
              <a:rPr lang="en-US" sz="2400" dirty="0" smtClean="0"/>
              <a:t>than </a:t>
            </a:r>
            <a:r>
              <a:rPr lang="en-US" sz="2400" dirty="0"/>
              <a:t>hydrochloric acid.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What </a:t>
            </a:r>
            <a:r>
              <a:rPr lang="en-US" sz="2400" dirty="0"/>
              <a:t>do all alkaline solutions have in common?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Write </a:t>
            </a:r>
            <a:r>
              <a:rPr lang="en-US" sz="2400" dirty="0"/>
              <a:t>an equation to show what happens when </a:t>
            </a:r>
            <a:r>
              <a:rPr lang="en-US" sz="2400" dirty="0" smtClean="0"/>
              <a:t>ammonia gas </a:t>
            </a:r>
            <a:r>
              <a:rPr lang="en-US" sz="2400" dirty="0"/>
              <a:t>dissolves in water.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For </a:t>
            </a:r>
            <a:r>
              <a:rPr lang="en-US" sz="2400" dirty="0"/>
              <a:t>the table above, explain why the ammonia solution </a:t>
            </a:r>
            <a:r>
              <a:rPr lang="en-US" sz="2400" dirty="0" smtClean="0"/>
              <a:t>has: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lower </a:t>
            </a:r>
            <a:r>
              <a:rPr lang="en-US" sz="2400" dirty="0" smtClean="0"/>
              <a:t>conductivity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</a:t>
            </a:r>
            <a:r>
              <a:rPr lang="en-US" sz="2400" dirty="0"/>
              <a:t>a lower </a:t>
            </a:r>
            <a:r>
              <a:rPr lang="en-US" sz="2400" dirty="0" smtClean="0"/>
              <a:t>pH</a:t>
            </a:r>
            <a:br>
              <a:rPr lang="en-US" sz="2400" dirty="0" smtClean="0"/>
            </a:br>
            <a:r>
              <a:rPr lang="en-US" sz="2400" dirty="0" smtClean="0"/>
              <a:t>than </a:t>
            </a:r>
            <a:r>
              <a:rPr lang="en-US" sz="2400" dirty="0"/>
              <a:t>the potassium hydroxide solution.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76635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51571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2975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 smtClean="0"/>
              <a:t>11.3 – </a:t>
            </a:r>
            <a:r>
              <a:rPr lang="en-US" sz="3500" dirty="0"/>
              <a:t>The </a:t>
            </a:r>
            <a:r>
              <a:rPr lang="en-US" sz="3500" dirty="0" smtClean="0"/>
              <a:t>Reactions </a:t>
            </a:r>
            <a:r>
              <a:rPr lang="en-US" sz="3500" dirty="0"/>
              <a:t>of </a:t>
            </a:r>
            <a:r>
              <a:rPr lang="en-US" sz="3500" dirty="0" smtClean="0"/>
              <a:t>Acids </a:t>
            </a:r>
            <a:r>
              <a:rPr lang="en-US" sz="3500" dirty="0"/>
              <a:t>and </a:t>
            </a:r>
            <a:r>
              <a:rPr lang="en-US" sz="3500" dirty="0" smtClean="0"/>
              <a:t>Bases</a:t>
            </a:r>
            <a:endParaRPr lang="en-GB" sz="35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When acids react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When acids react with metals, bases and carbonates, a </a:t>
            </a:r>
            <a:r>
              <a:rPr lang="en-US" sz="2000" b="1" dirty="0"/>
              <a:t>salt</a:t>
            </a:r>
            <a:r>
              <a:rPr lang="en-US" sz="2000" dirty="0"/>
              <a:t> is </a:t>
            </a:r>
            <a:r>
              <a:rPr lang="en-US" sz="2000" dirty="0" smtClean="0"/>
              <a:t>produced. Salts </a:t>
            </a:r>
            <a:r>
              <a:rPr lang="en-US" sz="2000" dirty="0"/>
              <a:t>are ionic compounds. Sodium chloride, </a:t>
            </a:r>
            <a:r>
              <a:rPr lang="en-US" sz="2000" dirty="0" err="1"/>
              <a:t>NaCl</a:t>
            </a:r>
            <a:r>
              <a:rPr lang="en-US" sz="2000" dirty="0"/>
              <a:t>, is an example.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name of the salt depends on the acid you start with:</a:t>
            </a:r>
          </a:p>
          <a:p>
            <a:pPr>
              <a:buClr>
                <a:srgbClr val="0070C0"/>
              </a:buClr>
              <a:tabLst>
                <a:tab pos="811213" algn="l"/>
                <a:tab pos="3140075" algn="l"/>
                <a:tab pos="4398963" algn="l"/>
              </a:tabLst>
            </a:pPr>
            <a:r>
              <a:rPr lang="en-US" sz="2000" dirty="0" smtClean="0"/>
              <a:t>	hydrochloric </a:t>
            </a:r>
            <a:r>
              <a:rPr lang="en-US" sz="2000" dirty="0"/>
              <a:t>acid </a:t>
            </a:r>
            <a:r>
              <a:rPr lang="en-US" sz="2000" dirty="0" smtClean="0"/>
              <a:t>	gives 	chlorides</a:t>
            </a:r>
            <a:endParaRPr lang="en-US" sz="2000" dirty="0"/>
          </a:p>
          <a:p>
            <a:pPr>
              <a:buClr>
                <a:srgbClr val="0070C0"/>
              </a:buClr>
              <a:tabLst>
                <a:tab pos="811213" algn="l"/>
                <a:tab pos="3140075" algn="l"/>
                <a:tab pos="4398963" algn="l"/>
              </a:tabLst>
            </a:pPr>
            <a:r>
              <a:rPr lang="en-US" sz="2000" dirty="0" smtClean="0"/>
              <a:t>	sulfuric </a:t>
            </a:r>
            <a:r>
              <a:rPr lang="en-US" sz="2000" dirty="0"/>
              <a:t>acid </a:t>
            </a:r>
            <a:r>
              <a:rPr lang="en-US" sz="2000" dirty="0" smtClean="0"/>
              <a:t>	gives 	sulfates</a:t>
            </a:r>
            <a:endParaRPr lang="en-US" sz="2000" dirty="0"/>
          </a:p>
          <a:p>
            <a:pPr>
              <a:buClr>
                <a:srgbClr val="0070C0"/>
              </a:buClr>
              <a:tabLst>
                <a:tab pos="811213" algn="l"/>
                <a:tab pos="3140075" algn="l"/>
                <a:tab pos="4398963" algn="l"/>
              </a:tabLst>
            </a:pPr>
            <a:r>
              <a:rPr lang="en-US" sz="2000" dirty="0" smtClean="0"/>
              <a:t>	nitric </a:t>
            </a:r>
            <a:r>
              <a:rPr lang="en-US" sz="2000" dirty="0"/>
              <a:t>acid </a:t>
            </a:r>
            <a:r>
              <a:rPr lang="en-US" sz="2000" dirty="0" smtClean="0"/>
              <a:t>	gives 	nitrates</a:t>
            </a:r>
            <a:endParaRPr lang="en-US" sz="20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73125" y="3841587"/>
            <a:ext cx="26629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Magnesium reacting with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dilute sulfuric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acid. Hydrogen bubbles off.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36" t="5429" r="9952" b="1221"/>
          <a:stretch/>
        </p:blipFill>
        <p:spPr>
          <a:xfrm>
            <a:off x="179512" y="3789040"/>
            <a:ext cx="2520281" cy="27363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711" b="2551"/>
          <a:stretch/>
        </p:blipFill>
        <p:spPr>
          <a:xfrm>
            <a:off x="5740004" y="4133975"/>
            <a:ext cx="3118665" cy="24482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275856" y="4797152"/>
            <a:ext cx="23756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A, black copper(II) oxide 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reacting with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dilute sulfuric acid.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solution turns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blue as copper(II) sulfate forms.</a:t>
            </a:r>
          </a:p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 shows how the final solution will look.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65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 smtClean="0"/>
              <a:t>11.3 – </a:t>
            </a:r>
            <a:r>
              <a:rPr lang="en-US" sz="3500" dirty="0"/>
              <a:t>The </a:t>
            </a:r>
            <a:r>
              <a:rPr lang="en-US" sz="3500" dirty="0" smtClean="0"/>
              <a:t>Reactions </a:t>
            </a:r>
            <a:r>
              <a:rPr lang="en-US" sz="3500" dirty="0"/>
              <a:t>of </a:t>
            </a:r>
            <a:r>
              <a:rPr lang="en-US" sz="3500" dirty="0" smtClean="0"/>
              <a:t>Acids </a:t>
            </a:r>
            <a:r>
              <a:rPr lang="en-US" sz="3500" dirty="0"/>
              <a:t>and </a:t>
            </a:r>
            <a:r>
              <a:rPr lang="en-US" sz="3500" dirty="0" smtClean="0"/>
              <a:t>Bases</a:t>
            </a:r>
            <a:endParaRPr lang="en-GB" sz="35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3760788" algn="l"/>
              </a:tabLst>
            </a:pPr>
            <a:r>
              <a:rPr lang="en-US" sz="1640" b="1" dirty="0" smtClean="0">
                <a:solidFill>
                  <a:srgbClr val="C00000"/>
                </a:solidFill>
              </a:rPr>
              <a:t>Typical </a:t>
            </a:r>
            <a:r>
              <a:rPr lang="en-US" sz="1640" b="1" dirty="0">
                <a:solidFill>
                  <a:srgbClr val="C00000"/>
                </a:solidFill>
              </a:rPr>
              <a:t>acid reactions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3760788" algn="l"/>
              </a:tabLst>
            </a:pPr>
            <a:r>
              <a:rPr lang="en-US" sz="1640" b="1" dirty="0" smtClean="0"/>
              <a:t>With </a:t>
            </a:r>
            <a:r>
              <a:rPr lang="en-US" sz="1640" b="1" dirty="0"/>
              <a:t>metals: acid </a:t>
            </a:r>
            <a:r>
              <a:rPr lang="en-US" sz="1640" b="1" dirty="0" smtClean="0"/>
              <a:t>+ </a:t>
            </a:r>
            <a:r>
              <a:rPr lang="en-US" sz="1640" b="1" dirty="0"/>
              <a:t>metal </a:t>
            </a:r>
            <a:r>
              <a:rPr lang="en-US" sz="1640" b="1" dirty="0" smtClean="0"/>
              <a:t>	salt + </a:t>
            </a:r>
            <a:r>
              <a:rPr lang="en-US" sz="1640" b="1" dirty="0"/>
              <a:t>hydrogen</a:t>
            </a:r>
          </a:p>
          <a:p>
            <a:pPr marL="7239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760788" algn="l"/>
              </a:tabLst>
            </a:pPr>
            <a:r>
              <a:rPr lang="en-US" sz="1640" dirty="0"/>
              <a:t>For example: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magnesium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sulfuric acid </a:t>
            </a:r>
            <a:r>
              <a:rPr lang="en-US" sz="1640" dirty="0" smtClean="0">
                <a:solidFill>
                  <a:srgbClr val="FF0000"/>
                </a:solidFill>
              </a:rPr>
              <a:t>	magnesium </a:t>
            </a:r>
            <a:r>
              <a:rPr lang="en-US" sz="1640" dirty="0">
                <a:solidFill>
                  <a:srgbClr val="FF0000"/>
                </a:solidFill>
              </a:rPr>
              <a:t>sulfate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hydrogen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 smtClean="0">
                <a:solidFill>
                  <a:srgbClr val="FF0000"/>
                </a:solidFill>
              </a:rPr>
              <a:t>     Mg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>
                <a:solidFill>
                  <a:srgbClr val="FF0000"/>
                </a:solidFill>
              </a:rPr>
              <a:t>s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 + </a:t>
            </a:r>
            <a:r>
              <a:rPr lang="en-US" sz="1640" dirty="0">
                <a:solidFill>
                  <a:srgbClr val="FF0000"/>
                </a:solidFill>
              </a:rPr>
              <a:t>H2SO4 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	      MgSO4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   +   H2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>
                <a:solidFill>
                  <a:srgbClr val="FF0000"/>
                </a:solidFill>
              </a:rPr>
              <a:t>g</a:t>
            </a:r>
            <a:r>
              <a:rPr lang="en-US" sz="1640" dirty="0">
                <a:solidFill>
                  <a:srgbClr val="FF0000"/>
                </a:solidFill>
              </a:rPr>
              <a:t>)</a:t>
            </a:r>
          </a:p>
          <a:p>
            <a:pPr marL="7239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760788" algn="l"/>
              </a:tabLst>
            </a:pPr>
            <a:r>
              <a:rPr lang="en-US" sz="1640" dirty="0"/>
              <a:t>So the metal drives the hydrogen out of the acid, and takes its </a:t>
            </a:r>
            <a:r>
              <a:rPr lang="en-US" sz="1640" dirty="0" smtClean="0"/>
              <a:t>place: it </a:t>
            </a:r>
            <a:r>
              <a:rPr lang="en-US" sz="1640" dirty="0"/>
              <a:t>displaces hydrogen. A solution of the salt magnesium sulfate </a:t>
            </a:r>
            <a:r>
              <a:rPr lang="en-US" sz="1640" dirty="0" smtClean="0"/>
              <a:t>is formed</a:t>
            </a:r>
            <a:r>
              <a:rPr lang="en-US" sz="1640" dirty="0"/>
              <a:t>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2"/>
              <a:tabLst>
                <a:tab pos="3760788" algn="l"/>
              </a:tabLst>
            </a:pPr>
            <a:r>
              <a:rPr lang="en-US" sz="1640" b="1" dirty="0" smtClean="0"/>
              <a:t>With </a:t>
            </a:r>
            <a:r>
              <a:rPr lang="en-US" sz="1640" b="1" dirty="0"/>
              <a:t>bases: acid </a:t>
            </a:r>
            <a:r>
              <a:rPr lang="en-US" sz="1640" b="1" dirty="0" smtClean="0"/>
              <a:t>+ </a:t>
            </a:r>
            <a:r>
              <a:rPr lang="en-US" sz="1640" b="1" dirty="0"/>
              <a:t>base </a:t>
            </a:r>
            <a:r>
              <a:rPr lang="en-US" sz="1640" b="1" dirty="0" smtClean="0"/>
              <a:t>	salt + </a:t>
            </a:r>
            <a:r>
              <a:rPr lang="en-US" sz="1640" b="1" dirty="0"/>
              <a:t>water</a:t>
            </a:r>
          </a:p>
          <a:p>
            <a:pPr marL="7239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760788" algn="l"/>
              </a:tabLst>
            </a:pPr>
            <a:r>
              <a:rPr lang="en-US" sz="1640" b="1" dirty="0"/>
              <a:t>Bases </a:t>
            </a:r>
            <a:r>
              <a:rPr lang="en-US" sz="1640" dirty="0"/>
              <a:t>are compounds that react with acid to give only a salt and </a:t>
            </a:r>
            <a:r>
              <a:rPr lang="en-US" sz="1640" dirty="0" smtClean="0"/>
              <a:t>water. </a:t>
            </a:r>
            <a:r>
              <a:rPr lang="en-US" sz="1640" b="1" dirty="0" smtClean="0"/>
              <a:t>Metal </a:t>
            </a:r>
            <a:r>
              <a:rPr lang="en-US" sz="1640" b="1" dirty="0"/>
              <a:t>oxides and hydroxides </a:t>
            </a:r>
            <a:r>
              <a:rPr lang="en-US" sz="1640" dirty="0"/>
              <a:t>are bases. </a:t>
            </a:r>
            <a:r>
              <a:rPr lang="en-US" sz="1640" b="1" dirty="0"/>
              <a:t>Alkalis </a:t>
            </a:r>
            <a:r>
              <a:rPr lang="en-US" sz="1640" dirty="0"/>
              <a:t>are soluble </a:t>
            </a:r>
            <a:r>
              <a:rPr lang="en-US" sz="1640" dirty="0" smtClean="0"/>
              <a:t>bases. Example </a:t>
            </a:r>
            <a:r>
              <a:rPr lang="en-US" sz="1640" dirty="0"/>
              <a:t>for an acid and alkali: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hydrochloric acid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sodium hydroxide </a:t>
            </a:r>
            <a:r>
              <a:rPr lang="en-US" sz="1640" dirty="0" smtClean="0">
                <a:solidFill>
                  <a:srgbClr val="FF0000"/>
                </a:solidFill>
              </a:rPr>
              <a:t>	  sodium </a:t>
            </a:r>
            <a:r>
              <a:rPr lang="en-US" sz="1640" dirty="0">
                <a:solidFill>
                  <a:srgbClr val="FF0000"/>
                </a:solidFill>
              </a:rPr>
              <a:t>chloride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water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 smtClean="0">
                <a:solidFill>
                  <a:srgbClr val="FF0000"/>
                </a:solidFill>
              </a:rPr>
              <a:t>         </a:t>
            </a:r>
            <a:r>
              <a:rPr lang="en-US" sz="1640" dirty="0" err="1" smtClean="0">
                <a:solidFill>
                  <a:srgbClr val="FF0000"/>
                </a:solidFill>
              </a:rPr>
              <a:t>HCl</a:t>
            </a:r>
            <a:r>
              <a:rPr lang="en-US" sz="1640" dirty="0" smtClean="0">
                <a:solidFill>
                  <a:srgbClr val="FF0000"/>
                </a:solidFill>
              </a:rPr>
              <a:t>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   +       </a:t>
            </a:r>
            <a:r>
              <a:rPr lang="en-US" sz="1640" dirty="0" err="1" smtClean="0">
                <a:solidFill>
                  <a:srgbClr val="FF0000"/>
                </a:solidFill>
              </a:rPr>
              <a:t>NaOH</a:t>
            </a:r>
            <a:r>
              <a:rPr lang="en-US" sz="1640" dirty="0" smtClean="0">
                <a:solidFill>
                  <a:srgbClr val="FF0000"/>
                </a:solidFill>
              </a:rPr>
              <a:t>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		        </a:t>
            </a:r>
            <a:r>
              <a:rPr lang="en-US" sz="1640" dirty="0" err="1" smtClean="0">
                <a:solidFill>
                  <a:srgbClr val="FF0000"/>
                </a:solidFill>
              </a:rPr>
              <a:t>NaCl</a:t>
            </a:r>
            <a:r>
              <a:rPr lang="en-US" sz="1640" dirty="0" smtClean="0">
                <a:solidFill>
                  <a:srgbClr val="FF0000"/>
                </a:solidFill>
              </a:rPr>
              <a:t>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  + </a:t>
            </a:r>
            <a:r>
              <a:rPr lang="en-US" sz="1640" dirty="0">
                <a:solidFill>
                  <a:srgbClr val="FF0000"/>
                </a:solidFill>
              </a:rPr>
              <a:t>H2O (</a:t>
            </a:r>
            <a:r>
              <a:rPr lang="en-US" sz="1640" i="1" dirty="0">
                <a:solidFill>
                  <a:srgbClr val="FF0000"/>
                </a:solidFill>
              </a:rPr>
              <a:t>l</a:t>
            </a:r>
            <a:r>
              <a:rPr lang="en-US" sz="1640" dirty="0">
                <a:solidFill>
                  <a:srgbClr val="FF0000"/>
                </a:solidFill>
              </a:rPr>
              <a:t>)</a:t>
            </a:r>
          </a:p>
          <a:p>
            <a:pPr marL="7239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760788" algn="l"/>
              </a:tabLst>
            </a:pPr>
            <a:r>
              <a:rPr lang="en-US" sz="1640" dirty="0"/>
              <a:t>Example for an acid and insoluble base: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sulfuric acid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copper(II) oxide </a:t>
            </a:r>
            <a:r>
              <a:rPr lang="en-US" sz="1640" dirty="0" smtClean="0">
                <a:solidFill>
                  <a:srgbClr val="FF0000"/>
                </a:solidFill>
              </a:rPr>
              <a:t>	  	copper(</a:t>
            </a:r>
            <a:r>
              <a:rPr lang="en-US" sz="1640" i="1" dirty="0" smtClean="0">
                <a:solidFill>
                  <a:srgbClr val="FF0000"/>
                </a:solidFill>
              </a:rPr>
              <a:t>II</a:t>
            </a:r>
            <a:r>
              <a:rPr lang="en-US" sz="1640" dirty="0">
                <a:solidFill>
                  <a:srgbClr val="FF0000"/>
                </a:solidFill>
              </a:rPr>
              <a:t>) sulfate </a:t>
            </a:r>
            <a:r>
              <a:rPr lang="en-US" sz="1640" dirty="0" smtClean="0">
                <a:solidFill>
                  <a:srgbClr val="FF0000"/>
                </a:solidFill>
              </a:rPr>
              <a:t>+ </a:t>
            </a:r>
            <a:r>
              <a:rPr lang="en-US" sz="1640" dirty="0">
                <a:solidFill>
                  <a:srgbClr val="FF0000"/>
                </a:solidFill>
              </a:rPr>
              <a:t>water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 smtClean="0">
                <a:solidFill>
                  <a:srgbClr val="FF0000"/>
                </a:solidFill>
              </a:rPr>
              <a:t> H</a:t>
            </a:r>
            <a:r>
              <a:rPr lang="en-US" sz="1640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dirty="0" smtClean="0">
                <a:solidFill>
                  <a:srgbClr val="FF0000"/>
                </a:solidFill>
              </a:rPr>
              <a:t>SO4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+       </a:t>
            </a:r>
            <a:r>
              <a:rPr lang="en-US" sz="1640" dirty="0" err="1" smtClean="0">
                <a:solidFill>
                  <a:srgbClr val="FF0000"/>
                </a:solidFill>
              </a:rPr>
              <a:t>CuO</a:t>
            </a:r>
            <a:r>
              <a:rPr lang="en-US" sz="1640" dirty="0" smtClean="0">
                <a:solidFill>
                  <a:srgbClr val="FF0000"/>
                </a:solidFill>
              </a:rPr>
              <a:t>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>
                <a:solidFill>
                  <a:srgbClr val="FF0000"/>
                </a:solidFill>
              </a:rPr>
              <a:t>s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	      	    CuSO4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  + </a:t>
            </a:r>
            <a:r>
              <a:rPr lang="en-US" sz="1640" dirty="0">
                <a:solidFill>
                  <a:srgbClr val="FF0000"/>
                </a:solidFill>
              </a:rPr>
              <a:t>H2O (</a:t>
            </a:r>
            <a:r>
              <a:rPr lang="en-US" sz="1640" i="1" dirty="0">
                <a:solidFill>
                  <a:srgbClr val="FF0000"/>
                </a:solidFill>
              </a:rPr>
              <a:t>l</a:t>
            </a:r>
            <a:r>
              <a:rPr lang="en-US" sz="1640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3760788" algn="l"/>
              </a:tabLst>
            </a:pPr>
            <a:r>
              <a:rPr lang="en-US" sz="1640" b="1" dirty="0" smtClean="0"/>
              <a:t>With </a:t>
            </a:r>
            <a:r>
              <a:rPr lang="en-US" sz="1640" b="1" dirty="0"/>
              <a:t>carbonates:</a:t>
            </a:r>
          </a:p>
          <a:p>
            <a:pPr marL="368300">
              <a:buClr>
                <a:srgbClr val="0070C0"/>
              </a:buClr>
              <a:tabLst>
                <a:tab pos="3140075" algn="l"/>
                <a:tab pos="3760788" algn="l"/>
              </a:tabLst>
            </a:pPr>
            <a:r>
              <a:rPr lang="en-US" sz="1640" dirty="0"/>
              <a:t>acid </a:t>
            </a:r>
            <a:r>
              <a:rPr lang="en-US" sz="1640" dirty="0" smtClean="0"/>
              <a:t>+ </a:t>
            </a:r>
            <a:r>
              <a:rPr lang="en-US" sz="1640" dirty="0"/>
              <a:t>carbonate </a:t>
            </a:r>
            <a:r>
              <a:rPr lang="en-US" sz="1640" dirty="0" smtClean="0"/>
              <a:t>	salt + </a:t>
            </a:r>
            <a:r>
              <a:rPr lang="en-US" sz="1640" dirty="0"/>
              <a:t>water </a:t>
            </a:r>
            <a:r>
              <a:rPr lang="en-US" sz="1640" dirty="0" smtClean="0"/>
              <a:t>+ </a:t>
            </a:r>
            <a:r>
              <a:rPr lang="en-US" sz="1640" dirty="0"/>
              <a:t>carbon dioxide</a:t>
            </a:r>
          </a:p>
          <a:p>
            <a:pPr marL="7239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3760788" algn="l"/>
              </a:tabLst>
            </a:pPr>
            <a:r>
              <a:rPr lang="en-US" sz="1640" dirty="0"/>
              <a:t>For example:</a:t>
            </a: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calcium </a:t>
            </a:r>
            <a:r>
              <a:rPr lang="en-US" sz="1640" dirty="0" smtClean="0">
                <a:solidFill>
                  <a:srgbClr val="FF0000"/>
                </a:solidFill>
              </a:rPr>
              <a:t>     +   hydrochloric 	calcium     +    water     +     carbon</a:t>
            </a:r>
            <a:endParaRPr lang="en-US" sz="1640" dirty="0">
              <a:solidFill>
                <a:srgbClr val="FF0000"/>
              </a:solidFill>
            </a:endParaRP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carbonate </a:t>
            </a:r>
            <a:r>
              <a:rPr lang="en-US" sz="1640" dirty="0" smtClean="0">
                <a:solidFill>
                  <a:srgbClr val="FF0000"/>
                </a:solidFill>
              </a:rPr>
              <a:t>            acid 	chloride                 	              dioxide</a:t>
            </a:r>
            <a:endParaRPr lang="en-US" sz="1640" dirty="0">
              <a:solidFill>
                <a:srgbClr val="FF0000"/>
              </a:solidFill>
            </a:endParaRPr>
          </a:p>
          <a:p>
            <a:pPr marL="368300">
              <a:buClr>
                <a:srgbClr val="0070C0"/>
              </a:buClr>
              <a:tabLst>
                <a:tab pos="3760788" algn="l"/>
              </a:tabLst>
            </a:pPr>
            <a:r>
              <a:rPr lang="en-US" sz="1640" dirty="0">
                <a:solidFill>
                  <a:srgbClr val="FF0000"/>
                </a:solidFill>
              </a:rPr>
              <a:t>CaCO</a:t>
            </a:r>
            <a:r>
              <a:rPr lang="en-US" sz="1640" baseline="-25000" dirty="0">
                <a:solidFill>
                  <a:srgbClr val="FF0000"/>
                </a:solidFill>
              </a:rPr>
              <a:t>3</a:t>
            </a:r>
            <a:r>
              <a:rPr lang="en-US" sz="1640" dirty="0">
                <a:solidFill>
                  <a:srgbClr val="FF0000"/>
                </a:solidFill>
              </a:rPr>
              <a:t> (</a:t>
            </a:r>
            <a:r>
              <a:rPr lang="en-US" sz="1640" i="1" dirty="0">
                <a:solidFill>
                  <a:srgbClr val="FF0000"/>
                </a:solidFill>
              </a:rPr>
              <a:t>s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+     2HCl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	CaCl</a:t>
            </a:r>
            <a:r>
              <a:rPr lang="en-US" sz="1640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dirty="0" smtClean="0">
                <a:solidFill>
                  <a:srgbClr val="FF0000"/>
                </a:solidFill>
              </a:rPr>
              <a:t>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 err="1">
                <a:solidFill>
                  <a:srgbClr val="FF0000"/>
                </a:solidFill>
              </a:rPr>
              <a:t>aq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+   H</a:t>
            </a:r>
            <a:r>
              <a:rPr lang="en-US" sz="1640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dirty="0" smtClean="0">
                <a:solidFill>
                  <a:srgbClr val="FF0000"/>
                </a:solidFill>
              </a:rPr>
              <a:t>O </a:t>
            </a:r>
            <a:r>
              <a:rPr lang="en-US" sz="1640" dirty="0">
                <a:solidFill>
                  <a:srgbClr val="FF0000"/>
                </a:solidFill>
              </a:rPr>
              <a:t>(</a:t>
            </a:r>
            <a:r>
              <a:rPr lang="en-US" sz="1640" i="1" dirty="0">
                <a:solidFill>
                  <a:srgbClr val="FF0000"/>
                </a:solidFill>
              </a:rPr>
              <a:t>l</a:t>
            </a:r>
            <a:r>
              <a:rPr lang="en-US" sz="1640" dirty="0">
                <a:solidFill>
                  <a:srgbClr val="FF0000"/>
                </a:solidFill>
              </a:rPr>
              <a:t>) </a:t>
            </a:r>
            <a:r>
              <a:rPr lang="en-US" sz="1640" dirty="0" smtClean="0">
                <a:solidFill>
                  <a:srgbClr val="FF0000"/>
                </a:solidFill>
              </a:rPr>
              <a:t>  +     CO</a:t>
            </a:r>
            <a:r>
              <a:rPr lang="en-US" sz="1640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dirty="0" smtClean="0">
                <a:solidFill>
                  <a:srgbClr val="FF0000"/>
                </a:solidFill>
              </a:rPr>
              <a:t> (</a:t>
            </a:r>
            <a:r>
              <a:rPr lang="en-US" sz="1640" i="1" dirty="0" smtClean="0">
                <a:solidFill>
                  <a:srgbClr val="FF0000"/>
                </a:solidFill>
              </a:rPr>
              <a:t>g</a:t>
            </a:r>
            <a:r>
              <a:rPr lang="en-US" sz="1640" dirty="0">
                <a:solidFill>
                  <a:srgbClr val="FF0000"/>
                </a:solidFill>
              </a:rPr>
              <a:t>)</a:t>
            </a:r>
            <a:endParaRPr lang="en-US" sz="164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3848" y="2060848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275856" y="1556792"/>
            <a:ext cx="64807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203848" y="3068960"/>
            <a:ext cx="64807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11960" y="407707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851920" y="479715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851920" y="501317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211960" y="429309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203848" y="227687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203848" y="6021288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203848" y="6309320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411760" y="5517232"/>
            <a:ext cx="64807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2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 smtClean="0"/>
              <a:t>11.3 – </a:t>
            </a:r>
            <a:r>
              <a:rPr lang="en-US" sz="3500" dirty="0"/>
              <a:t>The </a:t>
            </a:r>
            <a:r>
              <a:rPr lang="en-US" sz="3500" dirty="0" smtClean="0"/>
              <a:t>Reactions </a:t>
            </a:r>
            <a:r>
              <a:rPr lang="en-US" sz="3500" dirty="0"/>
              <a:t>of </a:t>
            </a:r>
            <a:r>
              <a:rPr lang="en-US" sz="3500" dirty="0" smtClean="0"/>
              <a:t>Acids </a:t>
            </a:r>
            <a:r>
              <a:rPr lang="en-US" sz="3500" dirty="0"/>
              <a:t>and </a:t>
            </a:r>
            <a:r>
              <a:rPr lang="en-US" sz="3500" dirty="0" smtClean="0"/>
              <a:t>Bases</a:t>
            </a:r>
            <a:endParaRPr lang="en-GB" sz="35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Reactions </a:t>
            </a:r>
            <a:r>
              <a:rPr lang="en-US" sz="1900" b="1" dirty="0">
                <a:solidFill>
                  <a:srgbClr val="C00000"/>
                </a:solidFill>
              </a:rPr>
              <a:t>of bases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Bases </a:t>
            </a:r>
            <a:r>
              <a:rPr lang="en-US" sz="1900" dirty="0"/>
              <a:t>react with acids, as you saw above, giving only a salt and </a:t>
            </a:r>
            <a:r>
              <a:rPr lang="en-US" sz="1900" dirty="0" smtClean="0"/>
              <a:t>water. That </a:t>
            </a:r>
            <a:r>
              <a:rPr lang="en-US" sz="1900" dirty="0"/>
              <a:t>is what identifies a base.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1900" dirty="0" smtClean="0"/>
              <a:t>Bases </a:t>
            </a:r>
            <a:r>
              <a:rPr lang="en-US" sz="1900" dirty="0"/>
              <a:t>such as sodium, potassium and calcium hydroxides react </a:t>
            </a:r>
            <a:r>
              <a:rPr lang="en-US" sz="1900" dirty="0" smtClean="0"/>
              <a:t>with ammonium </a:t>
            </a:r>
            <a:r>
              <a:rPr lang="en-US" sz="1900" dirty="0"/>
              <a:t>salts, driving out ammonia gas. For example:</a:t>
            </a:r>
          </a:p>
          <a:p>
            <a:pPr lvl="1">
              <a:buClr>
                <a:srgbClr val="0070C0"/>
              </a:buClr>
              <a:tabLst>
                <a:tab pos="4313238" algn="l"/>
              </a:tabLst>
            </a:pPr>
            <a:r>
              <a:rPr lang="en-US" sz="1900" dirty="0"/>
              <a:t>calcium </a:t>
            </a:r>
            <a:r>
              <a:rPr lang="en-US" sz="1900" dirty="0" smtClean="0"/>
              <a:t>       +  ammonium 	calcium    +    water    +    ammonia</a:t>
            </a:r>
            <a:br>
              <a:rPr lang="en-US" sz="1900" dirty="0" smtClean="0"/>
            </a:br>
            <a:r>
              <a:rPr lang="en-US" sz="1900" dirty="0" smtClean="0"/>
              <a:t>hydroxide          chloride 	chloride</a:t>
            </a:r>
            <a:br>
              <a:rPr lang="en-US" sz="1900" dirty="0" smtClean="0"/>
            </a:br>
            <a:r>
              <a:rPr lang="en-US" sz="1900" dirty="0" smtClean="0">
                <a:solidFill>
                  <a:srgbClr val="FF0000"/>
                </a:solidFill>
              </a:rPr>
              <a:t>Ca(OH)</a:t>
            </a:r>
            <a:r>
              <a:rPr lang="en-US" sz="1900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>
                <a:solidFill>
                  <a:srgbClr val="FF0000"/>
                </a:solidFill>
              </a:rPr>
              <a:t>s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</a:t>
            </a:r>
            <a:r>
              <a:rPr lang="en-US" sz="1900" dirty="0">
                <a:solidFill>
                  <a:srgbClr val="FF0000"/>
                </a:solidFill>
              </a:rPr>
              <a:t>2NH</a:t>
            </a:r>
            <a:r>
              <a:rPr lang="en-US" sz="1900" baseline="-25000" dirty="0">
                <a:solidFill>
                  <a:srgbClr val="FF0000"/>
                </a:solidFill>
              </a:rPr>
              <a:t>4</a:t>
            </a:r>
            <a:r>
              <a:rPr lang="en-US" sz="1900" dirty="0">
                <a:solidFill>
                  <a:srgbClr val="FF0000"/>
                </a:solidFill>
              </a:rPr>
              <a:t>Cl (</a:t>
            </a:r>
            <a:r>
              <a:rPr lang="en-US" sz="1900" i="1" dirty="0">
                <a:solidFill>
                  <a:srgbClr val="FF0000"/>
                </a:solidFill>
              </a:rPr>
              <a:t>s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	CaCl2 </a:t>
            </a:r>
            <a:r>
              <a:rPr lang="en-US" sz="1900" dirty="0">
                <a:solidFill>
                  <a:srgbClr val="FF0000"/>
                </a:solidFill>
              </a:rPr>
              <a:t>(s) </a:t>
            </a:r>
            <a:r>
              <a:rPr lang="en-US" sz="1900" dirty="0" smtClean="0">
                <a:solidFill>
                  <a:srgbClr val="FF0000"/>
                </a:solidFill>
              </a:rPr>
              <a:t>+ </a:t>
            </a:r>
            <a:r>
              <a:rPr lang="en-US" sz="1900" dirty="0">
                <a:solidFill>
                  <a:srgbClr val="FF0000"/>
                </a:solidFill>
              </a:rPr>
              <a:t>2H</a:t>
            </a:r>
            <a:r>
              <a:rPr lang="en-US" sz="1900" baseline="-25000" dirty="0">
                <a:solidFill>
                  <a:srgbClr val="FF0000"/>
                </a:solidFill>
              </a:rPr>
              <a:t>2</a:t>
            </a:r>
            <a:r>
              <a:rPr lang="en-US" sz="1900" dirty="0">
                <a:solidFill>
                  <a:srgbClr val="FF0000"/>
                </a:solidFill>
              </a:rPr>
              <a:t>O (</a:t>
            </a:r>
            <a:r>
              <a:rPr lang="en-US" sz="1900" i="1" dirty="0">
                <a:solidFill>
                  <a:srgbClr val="FF0000"/>
                </a:solidFill>
              </a:rPr>
              <a:t>l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  + </a:t>
            </a:r>
            <a:r>
              <a:rPr lang="en-US" sz="1900" dirty="0">
                <a:solidFill>
                  <a:srgbClr val="FF0000"/>
                </a:solidFill>
              </a:rPr>
              <a:t>2NH</a:t>
            </a:r>
            <a:r>
              <a:rPr lang="en-US" sz="1900" baseline="-25000" dirty="0">
                <a:solidFill>
                  <a:srgbClr val="FF0000"/>
                </a:solidFill>
              </a:rPr>
              <a:t>3</a:t>
            </a:r>
            <a:r>
              <a:rPr lang="en-US" sz="1900" dirty="0">
                <a:solidFill>
                  <a:srgbClr val="FF0000"/>
                </a:solidFill>
              </a:rPr>
              <a:t> (</a:t>
            </a:r>
            <a:r>
              <a:rPr lang="en-US" sz="1900" i="1" dirty="0">
                <a:solidFill>
                  <a:srgbClr val="FF0000"/>
                </a:solidFill>
              </a:rPr>
              <a:t>g</a:t>
            </a:r>
            <a:r>
              <a:rPr lang="en-US" sz="1900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This reaction is used for making ammonia in the laboratory</a:t>
            </a:r>
            <a:r>
              <a:rPr lang="en-US" sz="19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5776" y="6084585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Calcium carbonate reacting with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dilute hydrochloric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acid. What is that gas?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79" t="10817" r="20780" b="7127"/>
          <a:stretch/>
        </p:blipFill>
        <p:spPr>
          <a:xfrm>
            <a:off x="6444208" y="3978798"/>
            <a:ext cx="2411541" cy="267949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779912" y="2996952"/>
            <a:ext cx="64807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707904" y="335699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80414" y="3882241"/>
            <a:ext cx="6407810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Neutralisation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/>
              <a:t>Neutralisation is a reaction with acid that gives water as well as a salt.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So the reactions of bases and carbonates with acids are </a:t>
            </a:r>
            <a:r>
              <a:rPr lang="en-US" sz="1900" dirty="0" err="1" smtClean="0"/>
              <a:t>neutralisations</a:t>
            </a:r>
            <a:r>
              <a:rPr lang="en-US" sz="1900" dirty="0" smtClean="0"/>
              <a:t>. We </a:t>
            </a:r>
            <a:r>
              <a:rPr lang="en-US" sz="1900" dirty="0"/>
              <a:t>say the acid is </a:t>
            </a:r>
            <a:r>
              <a:rPr lang="en-US" sz="1900" b="1" dirty="0" err="1"/>
              <a:t>neutralised</a:t>
            </a:r>
            <a:r>
              <a:rPr lang="en-US" sz="190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But the reactions of acids with metals are not </a:t>
            </a:r>
            <a:r>
              <a:rPr lang="en-US" sz="1900" dirty="0" err="1"/>
              <a:t>neutralisations</a:t>
            </a:r>
            <a:r>
              <a:rPr lang="en-US" sz="1900" dirty="0"/>
              <a:t>. Why not?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780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 smtClean="0"/>
              <a:t>11.3 – </a:t>
            </a:r>
            <a:r>
              <a:rPr lang="en-US" sz="3500" dirty="0"/>
              <a:t>The </a:t>
            </a:r>
            <a:r>
              <a:rPr lang="en-US" sz="3500" dirty="0" smtClean="0"/>
              <a:t>Reactions </a:t>
            </a:r>
            <a:r>
              <a:rPr lang="en-US" sz="3500" dirty="0"/>
              <a:t>of </a:t>
            </a:r>
            <a:r>
              <a:rPr lang="en-US" sz="3500" dirty="0" smtClean="0"/>
              <a:t>Acids </a:t>
            </a:r>
            <a:r>
              <a:rPr lang="en-US" sz="3500" dirty="0"/>
              <a:t>and </a:t>
            </a:r>
            <a:r>
              <a:rPr lang="en-US" sz="3500" dirty="0" smtClean="0"/>
              <a:t>Bases</a:t>
            </a:r>
            <a:endParaRPr lang="en-GB" sz="35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9410" y="5877272"/>
            <a:ext cx="3873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soil is too acidic, so the farmer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spreading lime. It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more soluble than limestone. Is that an advantage –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or not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0414" y="1124744"/>
            <a:ext cx="87120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Making </a:t>
            </a:r>
            <a:r>
              <a:rPr lang="en-US" sz="2000" b="1" dirty="0">
                <a:solidFill>
                  <a:srgbClr val="C00000"/>
                </a:solidFill>
              </a:rPr>
              <a:t>use of </a:t>
            </a:r>
            <a:r>
              <a:rPr lang="en-US" sz="2000" b="1" dirty="0" err="1">
                <a:solidFill>
                  <a:srgbClr val="C00000"/>
                </a:solidFill>
              </a:rPr>
              <a:t>neutralisation</a:t>
            </a:r>
            <a:endParaRPr lang="en-US" sz="20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We often make use of </a:t>
            </a:r>
            <a:r>
              <a:rPr lang="en-US" sz="2000" dirty="0" err="1"/>
              <a:t>neutralisation</a:t>
            </a:r>
            <a:r>
              <a:rPr lang="en-US" sz="2000" dirty="0"/>
              <a:t> outside the </a:t>
            </a:r>
            <a:r>
              <a:rPr lang="en-US" sz="2000" dirty="0" smtClean="0"/>
              <a:t>lab. E.g., </a:t>
            </a:r>
            <a:r>
              <a:rPr lang="en-US" sz="2000" dirty="0"/>
              <a:t>to reduce acidity in soil.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Soil forms when rock is broken up over many </a:t>
            </a:r>
            <a:r>
              <a:rPr lang="en-US" sz="2000" dirty="0" smtClean="0"/>
              <a:t>years by </a:t>
            </a:r>
            <a:r>
              <a:rPr lang="en-US" sz="2000" dirty="0"/>
              <a:t>the action of rain and the weather. It may be </a:t>
            </a:r>
            <a:r>
              <a:rPr lang="en-US" sz="2000" dirty="0" smtClean="0"/>
              <a:t>acidic because </a:t>
            </a:r>
            <a:r>
              <a:rPr lang="en-US" sz="2000" dirty="0"/>
              <a:t>of the type of rock it came from. But </a:t>
            </a:r>
            <a:r>
              <a:rPr lang="en-US" sz="2000" dirty="0" smtClean="0"/>
              <a:t>rotting vegetation</a:t>
            </a:r>
            <a:r>
              <a:rPr lang="en-US" sz="2000" dirty="0"/>
              <a:t>, and heavy use of fertilisers, can also </a:t>
            </a:r>
            <a:r>
              <a:rPr lang="en-US" sz="2000" dirty="0" smtClean="0"/>
              <a:t>make it </a:t>
            </a:r>
            <a:r>
              <a:rPr lang="en-US" sz="2000" dirty="0"/>
              <a:t>acidic.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Most crops grow best when the pH of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soil </a:t>
            </a:r>
            <a:r>
              <a:rPr lang="en-US" sz="2000" dirty="0"/>
              <a:t>is </a:t>
            </a:r>
            <a:r>
              <a:rPr lang="en-US" sz="2000" dirty="0" smtClean="0"/>
              <a:t>close to </a:t>
            </a:r>
            <a:r>
              <a:rPr lang="en-US" sz="2000" dirty="0"/>
              <a:t>7. If the soil is too acidic,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crops </a:t>
            </a:r>
            <a:r>
              <a:rPr lang="en-US" sz="2000" dirty="0"/>
              <a:t>grow badly or not </a:t>
            </a:r>
            <a:r>
              <a:rPr lang="en-US" sz="2000" dirty="0" smtClean="0"/>
              <a:t>at all</a:t>
            </a:r>
            <a:r>
              <a:rPr lang="en-US" sz="2000" dirty="0"/>
              <a:t>. That could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be </a:t>
            </a:r>
            <a:r>
              <a:rPr lang="en-US" sz="2000" dirty="0"/>
              <a:t>a disaster for farmers.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to reduce its acidity, the soil is treated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with crushed </a:t>
            </a:r>
            <a:r>
              <a:rPr lang="en-US" sz="2000" b="1" dirty="0" smtClean="0"/>
              <a:t>limestone</a:t>
            </a:r>
            <a:r>
              <a:rPr lang="en-US" sz="2000" dirty="0"/>
              <a:t>, which is calcium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carbonate</a:t>
            </a:r>
            <a:r>
              <a:rPr lang="en-US" sz="2000" dirty="0"/>
              <a:t>, or </a:t>
            </a:r>
            <a:r>
              <a:rPr lang="en-US" sz="2000" b="1" dirty="0" smtClean="0"/>
              <a:t>lime </a:t>
            </a:r>
            <a:r>
              <a:rPr lang="en-US" sz="2000" dirty="0" smtClean="0"/>
              <a:t>(calcium </a:t>
            </a:r>
            <a:r>
              <a:rPr lang="en-US" sz="2000" dirty="0"/>
              <a:t>oxide) or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slaked </a:t>
            </a:r>
            <a:r>
              <a:rPr lang="en-US" sz="2000" b="1" dirty="0"/>
              <a:t>lime </a:t>
            </a:r>
            <a:r>
              <a:rPr lang="en-US" sz="2000" dirty="0"/>
              <a:t>(calcium hydroxide).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 </a:t>
            </a:r>
            <a:r>
              <a:rPr lang="en-US" sz="2000" dirty="0" err="1"/>
              <a:t>neutralisation</a:t>
            </a:r>
            <a:r>
              <a:rPr lang="en-US" sz="2000" dirty="0"/>
              <a:t> reaction takes place.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860" y="3573016"/>
            <a:ext cx="3288620" cy="2325582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06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4119499"/>
            <a:ext cx="2614609" cy="1714135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 smtClean="0"/>
              <a:t>11.3 – </a:t>
            </a:r>
            <a:r>
              <a:rPr lang="en-US" sz="3500" dirty="0"/>
              <a:t>The </a:t>
            </a:r>
            <a:r>
              <a:rPr lang="en-US" sz="3500" dirty="0" smtClean="0"/>
              <a:t>Reactions </a:t>
            </a:r>
            <a:r>
              <a:rPr lang="en-US" sz="3500" dirty="0"/>
              <a:t>of </a:t>
            </a:r>
            <a:r>
              <a:rPr lang="en-US" sz="3500" dirty="0" smtClean="0"/>
              <a:t>Acids </a:t>
            </a:r>
            <a:r>
              <a:rPr lang="en-US" sz="3500" dirty="0"/>
              <a:t>and </a:t>
            </a:r>
            <a:r>
              <a:rPr lang="en-US" sz="3500" dirty="0" smtClean="0"/>
              <a:t>Bases</a:t>
            </a:r>
            <a:endParaRPr lang="en-GB" sz="35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51920" y="5877272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Bee stings are acidic. To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sting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rub on some baking soda (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sodium hydrogen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carbonate) or calamine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lotion (which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contains zinc carbonate).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0414" y="1124744"/>
            <a:ext cx="871206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Acids </a:t>
            </a:r>
            <a:r>
              <a:rPr lang="en-US" sz="2000" b="1" dirty="0">
                <a:solidFill>
                  <a:srgbClr val="C00000"/>
                </a:solidFill>
              </a:rPr>
              <a:t>and redox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Look again at the three groups of acid </a:t>
            </a:r>
            <a:r>
              <a:rPr lang="en-US" sz="2000" dirty="0" err="1" smtClean="0"/>
              <a:t>reactions.The</a:t>
            </a:r>
            <a:r>
              <a:rPr lang="en-US" sz="2000" dirty="0" smtClean="0"/>
              <a:t> reactions of acids with metals are redox reactions, because electrons are transferred. For example when magnesium reacts with hydrochloric acid, magnesium ions form. The magnesium is </a:t>
            </a:r>
            <a:r>
              <a:rPr lang="en-US" sz="2000" dirty="0" err="1" smtClean="0"/>
              <a:t>oxidised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>
                <a:solidFill>
                  <a:srgbClr val="C00000"/>
                </a:solidFill>
              </a:rPr>
              <a:t>Mg (</a:t>
            </a:r>
            <a:r>
              <a:rPr lang="en-US" sz="2000" i="1" dirty="0" smtClean="0">
                <a:solidFill>
                  <a:srgbClr val="C00000"/>
                </a:solidFill>
              </a:rPr>
              <a:t>s</a:t>
            </a:r>
            <a:r>
              <a:rPr lang="en-US" sz="2000" dirty="0" smtClean="0">
                <a:solidFill>
                  <a:srgbClr val="C00000"/>
                </a:solidFill>
              </a:rPr>
              <a:t>) 	Mg</a:t>
            </a:r>
            <a:r>
              <a:rPr lang="en-US" sz="2000" baseline="30000" dirty="0" smtClean="0">
                <a:solidFill>
                  <a:srgbClr val="C00000"/>
                </a:solidFill>
              </a:rPr>
              <a:t>2+</a:t>
            </a:r>
            <a:r>
              <a:rPr lang="en-US" sz="2000" dirty="0" smtClean="0">
                <a:solidFill>
                  <a:srgbClr val="C00000"/>
                </a:solidFill>
              </a:rPr>
              <a:t> (</a:t>
            </a:r>
            <a:r>
              <a:rPr lang="en-US" sz="2000" dirty="0" err="1" smtClean="0">
                <a:solidFill>
                  <a:srgbClr val="C00000"/>
                </a:solidFill>
              </a:rPr>
              <a:t>aq</a:t>
            </a:r>
            <a:r>
              <a:rPr lang="en-US" sz="2000" dirty="0" smtClean="0">
                <a:solidFill>
                  <a:srgbClr val="C00000"/>
                </a:solidFill>
              </a:rPr>
              <a:t>) + 2e</a:t>
            </a:r>
            <a:r>
              <a:rPr lang="en-US" sz="2000" baseline="30000" dirty="0" smtClean="0">
                <a:solidFill>
                  <a:srgbClr val="C00000"/>
                </a:solidFill>
              </a:rPr>
              <a:t>-</a:t>
            </a:r>
            <a:r>
              <a:rPr lang="en-US" sz="2000" dirty="0" smtClean="0">
                <a:solidFill>
                  <a:srgbClr val="C00000"/>
                </a:solidFill>
              </a:rPr>
              <a:t> 	(oxidation is loss of electrons)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But in </a:t>
            </a:r>
            <a:r>
              <a:rPr lang="en-US" sz="2000" dirty="0" err="1" smtClean="0"/>
              <a:t>neutralisation</a:t>
            </a:r>
            <a:r>
              <a:rPr lang="en-US" sz="2000" dirty="0" smtClean="0"/>
              <a:t> reactions, no electrons are transferred. You can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check </a:t>
            </a:r>
            <a:r>
              <a:rPr lang="en-US" sz="2000" dirty="0"/>
              <a:t>this by looking at the oxidation states in the equation. For </a:t>
            </a:r>
            <a:r>
              <a:rPr lang="en-US" sz="2000" dirty="0" smtClean="0"/>
              <a:t>example, for </a:t>
            </a:r>
            <a:r>
              <a:rPr lang="en-US" sz="2000" dirty="0"/>
              <a:t>the reaction between hydrochloric acid and sodium </a:t>
            </a:r>
            <a:r>
              <a:rPr lang="en-US" sz="2000" dirty="0" smtClean="0"/>
              <a:t>hydroxide:</a:t>
            </a:r>
            <a:br>
              <a:rPr lang="en-US" sz="2000" dirty="0" smtClean="0"/>
            </a:br>
            <a:r>
              <a:rPr lang="en-US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+ 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(</a:t>
            </a:r>
            <a:r>
              <a:rPr lang="en-US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+I -I        +I –II  +I 		    +I -I 	        +I  - II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No element changes its oxidation state. So this is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not </a:t>
            </a:r>
            <a:r>
              <a:rPr lang="en-US" sz="2000" dirty="0"/>
              <a:t>a redox </a:t>
            </a:r>
            <a:r>
              <a:rPr lang="en-US" sz="2000" dirty="0" smtClean="0"/>
              <a:t>reaction. In </a:t>
            </a:r>
            <a:r>
              <a:rPr lang="en-US" sz="2000" dirty="0"/>
              <a:t>the next unit, you can find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out </a:t>
            </a:r>
            <a:r>
              <a:rPr lang="en-US" sz="2000" dirty="0"/>
              <a:t>what does go on during </a:t>
            </a:r>
            <a:r>
              <a:rPr lang="en-US" sz="2000" dirty="0" err="1"/>
              <a:t>neutralisation</a:t>
            </a:r>
            <a:r>
              <a:rPr lang="en-US" sz="2000" dirty="0"/>
              <a:t>..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03648" y="285293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203848" y="443711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38941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5036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/>
              <a:t>11.3 – </a:t>
            </a:r>
            <a:r>
              <a:rPr lang="en-US" sz="3400" dirty="0"/>
              <a:t>The Reactions of Acids and Bases</a:t>
            </a:r>
            <a:endParaRPr lang="en-GB" sz="3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53775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Write </a:t>
            </a:r>
            <a:r>
              <a:rPr lang="en-US" sz="2200" dirty="0"/>
              <a:t>a word equation for the reaction of dilute </a:t>
            </a:r>
            <a:r>
              <a:rPr lang="en-US" sz="2200" dirty="0" smtClean="0"/>
              <a:t>sulfuric acid </a:t>
            </a:r>
            <a:r>
              <a:rPr lang="en-US" sz="2200" dirty="0"/>
              <a:t>with: </a:t>
            </a:r>
            <a:r>
              <a:rPr lang="en-US" sz="2200" b="1" dirty="0"/>
              <a:t>a</a:t>
            </a:r>
            <a:r>
              <a:rPr lang="en-US" sz="2200" dirty="0"/>
              <a:t> zinc </a:t>
            </a:r>
            <a:r>
              <a:rPr lang="en-US" sz="2200" dirty="0" smtClean="0"/>
              <a:t>	</a:t>
            </a: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sodium carbonate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Which </a:t>
            </a:r>
            <a:r>
              <a:rPr lang="en-US" sz="2200" dirty="0"/>
              <a:t>reaction in question 1 is not a </a:t>
            </a:r>
            <a:r>
              <a:rPr lang="en-US" sz="2200" dirty="0" err="1"/>
              <a:t>neutralisation</a:t>
            </a:r>
            <a:r>
              <a:rPr lang="en-US" sz="2200" dirty="0"/>
              <a:t>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Salts </a:t>
            </a:r>
            <a:r>
              <a:rPr lang="en-US" sz="2200" dirty="0"/>
              <a:t>are ionic compounds. Name the salt that </a:t>
            </a:r>
            <a:r>
              <a:rPr lang="en-US" sz="2200" dirty="0" smtClean="0"/>
              <a:t>forms when </a:t>
            </a:r>
            <a:r>
              <a:rPr lang="en-US" sz="2200" dirty="0"/>
              <a:t>calcium oxide reacts with hydrochloric acid, </a:t>
            </a:r>
            <a:r>
              <a:rPr lang="en-US" sz="2200" dirty="0" smtClean="0"/>
              <a:t>and say </a:t>
            </a:r>
            <a:r>
              <a:rPr lang="en-US" sz="2200" dirty="0"/>
              <a:t>which ions it contains.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Zinc </a:t>
            </a:r>
            <a:r>
              <a:rPr lang="en-US" sz="2200" dirty="0"/>
              <a:t>oxide is a base. Suggest a way to make zinc nitrate </a:t>
            </a:r>
            <a:r>
              <a:rPr lang="en-US" sz="2200" dirty="0" smtClean="0"/>
              <a:t>from it</a:t>
            </a:r>
            <a:r>
              <a:rPr lang="en-US" sz="2200" dirty="0"/>
              <a:t>. Write a word equation for the reaction.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In </a:t>
            </a:r>
            <a:r>
              <a:rPr lang="en-US" sz="2200" dirty="0"/>
              <a:t>what ways are the reactions of hydrochloric acid </a:t>
            </a:r>
            <a:r>
              <a:rPr lang="en-US" sz="2200" dirty="0" smtClean="0"/>
              <a:t>with calcium </a:t>
            </a:r>
            <a:r>
              <a:rPr lang="en-US" sz="2200" dirty="0"/>
              <a:t>oxide and calcium </a:t>
            </a:r>
            <a:r>
              <a:rPr lang="en-US" sz="2200" dirty="0" smtClean="0"/>
              <a:t>carbonate: </a:t>
            </a:r>
            <a:br>
              <a:rPr lang="en-US" sz="2200" dirty="0" smtClean="0"/>
            </a:br>
            <a:r>
              <a:rPr lang="en-US" sz="2200" dirty="0" smtClean="0"/>
              <a:t>a similar?</a:t>
            </a:r>
            <a:br>
              <a:rPr lang="en-US" sz="2200" dirty="0" smtClean="0"/>
            </a:br>
            <a:r>
              <a:rPr lang="en-US" sz="2200" dirty="0" smtClean="0"/>
              <a:t>b </a:t>
            </a:r>
            <a:r>
              <a:rPr lang="en-US" sz="2200" dirty="0"/>
              <a:t>different?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a </a:t>
            </a:r>
            <a:r>
              <a:rPr lang="en-US" sz="2200" dirty="0"/>
              <a:t>Lime can help to control acidity in soil. </a:t>
            </a:r>
            <a:r>
              <a:rPr lang="en-US" sz="2200" dirty="0" smtClean="0"/>
              <a:t>Why?</a:t>
            </a:r>
            <a:br>
              <a:rPr lang="en-US" sz="2200" dirty="0" smtClean="0"/>
            </a:br>
            <a:r>
              <a:rPr lang="en-US" sz="2200" dirty="0" smtClean="0"/>
              <a:t>b </a:t>
            </a:r>
            <a:r>
              <a:rPr lang="en-US" sz="2200" dirty="0"/>
              <a:t>Name one product that will form when it is used.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Zinc </a:t>
            </a:r>
            <a:r>
              <a:rPr lang="en-US" sz="2200" dirty="0"/>
              <a:t>reacts with hydrochloric acid to form </a:t>
            </a:r>
            <a:r>
              <a:rPr lang="en-US" sz="2200" dirty="0" smtClean="0"/>
              <a:t>zinc chloride</a:t>
            </a:r>
            <a:r>
              <a:rPr lang="en-US" sz="2200" dirty="0"/>
              <a:t>, ZnCl</a:t>
            </a:r>
            <a:r>
              <a:rPr lang="en-US" sz="2200" baseline="-25000" dirty="0"/>
              <a:t>2</a:t>
            </a:r>
            <a:r>
              <a:rPr lang="en-US" sz="2200" dirty="0"/>
              <a:t>. Show that this is a redox reaction.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76635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58989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430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11.4 – </a:t>
            </a:r>
            <a:r>
              <a:rPr lang="en-US" sz="3600" dirty="0"/>
              <a:t>A </a:t>
            </a:r>
            <a:r>
              <a:rPr lang="en-US" sz="3600" dirty="0" smtClean="0"/>
              <a:t>Closer Look </a:t>
            </a:r>
            <a:r>
              <a:rPr lang="en-US" sz="3600" dirty="0"/>
              <a:t>at </a:t>
            </a:r>
            <a:r>
              <a:rPr lang="en-US" sz="3600" dirty="0" smtClean="0"/>
              <a:t>Neutralisation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4969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</a:t>
            </a:r>
            <a:r>
              <a:rPr lang="en-US" sz="2000" b="1" dirty="0" err="1">
                <a:solidFill>
                  <a:srgbClr val="C00000"/>
                </a:solidFill>
              </a:rPr>
              <a:t>neutralisation</a:t>
            </a:r>
            <a:r>
              <a:rPr lang="en-US" sz="2000" b="1" dirty="0">
                <a:solidFill>
                  <a:srgbClr val="C00000"/>
                </a:solidFill>
              </a:rPr>
              <a:t> of an acid by an alkali (a soluble base)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>
              <a:buClr>
                <a:srgbClr val="0070C0"/>
              </a:buClr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overall equation for this </a:t>
            </a:r>
            <a:r>
              <a:rPr lang="en-US" sz="2000" dirty="0" err="1"/>
              <a:t>neutralisation</a:t>
            </a:r>
            <a:r>
              <a:rPr lang="en-US" sz="2000" dirty="0"/>
              <a:t> reaction </a:t>
            </a:r>
            <a:r>
              <a:rPr lang="en-US" sz="2000" dirty="0" smtClean="0"/>
              <a:t>is: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dirty="0" err="1" smtClean="0">
                <a:solidFill>
                  <a:srgbClr val="FF0000"/>
                </a:solidFill>
              </a:rPr>
              <a:t>HCl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(</a:t>
            </a:r>
            <a:r>
              <a:rPr lang="en-US" sz="2000" i="1" dirty="0" err="1">
                <a:solidFill>
                  <a:srgbClr val="FF0000"/>
                </a:solidFill>
              </a:rPr>
              <a:t>aq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en-US" sz="2000" dirty="0" smtClean="0">
                <a:solidFill>
                  <a:srgbClr val="FF0000"/>
                </a:solidFill>
              </a:rPr>
              <a:t>+ </a:t>
            </a:r>
            <a:r>
              <a:rPr lang="en-US" sz="2000" dirty="0" err="1">
                <a:solidFill>
                  <a:srgbClr val="FF0000"/>
                </a:solidFill>
              </a:rPr>
              <a:t>NaOH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en-US" sz="2000" i="1" dirty="0" err="1">
                <a:solidFill>
                  <a:srgbClr val="FF0000"/>
                </a:solidFill>
              </a:rPr>
              <a:t>aq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en-US" sz="2000" dirty="0" smtClean="0">
                <a:solidFill>
                  <a:srgbClr val="FF0000"/>
                </a:solidFill>
              </a:rPr>
              <a:t>	</a:t>
            </a:r>
            <a:r>
              <a:rPr lang="en-US" sz="2000" dirty="0" err="1" smtClean="0">
                <a:solidFill>
                  <a:srgbClr val="FF0000"/>
                </a:solidFill>
              </a:rPr>
              <a:t>NaCl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(</a:t>
            </a:r>
            <a:r>
              <a:rPr lang="en-US" sz="2000" dirty="0" err="1">
                <a:solidFill>
                  <a:srgbClr val="FF0000"/>
                </a:solidFill>
              </a:rPr>
              <a:t>aq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en-US" sz="2000" dirty="0" smtClean="0">
                <a:solidFill>
                  <a:srgbClr val="FF0000"/>
                </a:solidFill>
              </a:rPr>
              <a:t>+ </a:t>
            </a:r>
            <a:r>
              <a:rPr lang="en-US" sz="2000" dirty="0">
                <a:solidFill>
                  <a:srgbClr val="FF0000"/>
                </a:solidFill>
              </a:rPr>
              <a:t>H2O </a:t>
            </a:r>
            <a:r>
              <a:rPr lang="en-US" sz="2000" dirty="0" smtClean="0">
                <a:solidFill>
                  <a:srgbClr val="FF0000"/>
                </a:solidFill>
              </a:rPr>
              <a:t>(</a:t>
            </a:r>
            <a:r>
              <a:rPr lang="en-US" sz="2000" i="1" dirty="0" smtClean="0">
                <a:solidFill>
                  <a:srgbClr val="FF0000"/>
                </a:solidFill>
              </a:rPr>
              <a:t>l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4111912"/>
            <a:ext cx="2438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 solution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hydrochloric acid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It contains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ions.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will turn litmus red.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779912" y="6237312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6027487" y="4111912"/>
            <a:ext cx="27929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 solution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hydrochloric acid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It contains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ions.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will turn litmus red.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059832" y="4111912"/>
            <a:ext cx="25329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 solution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hydrochloric acid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It contains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ions.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will turn litmus red.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778" y="1699490"/>
            <a:ext cx="1817989" cy="232298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4894" y="1699490"/>
            <a:ext cx="1891949" cy="232298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1628800"/>
            <a:ext cx="1728192" cy="2386550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4831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11.4 – </a:t>
            </a:r>
            <a:r>
              <a:rPr lang="en-US" sz="3600" dirty="0"/>
              <a:t>A </a:t>
            </a:r>
            <a:r>
              <a:rPr lang="en-US" sz="3600" dirty="0" smtClean="0"/>
              <a:t>Closer Look </a:t>
            </a:r>
            <a:r>
              <a:rPr lang="en-US" sz="3600" dirty="0"/>
              <a:t>at </a:t>
            </a:r>
            <a:r>
              <a:rPr lang="en-US" sz="3600" dirty="0" smtClean="0"/>
              <a:t>Neutralisation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8496944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The ionic equation for the reaction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best way to show what is going on in a </a:t>
            </a:r>
            <a:r>
              <a:rPr lang="en-US" sz="1900" dirty="0" err="1"/>
              <a:t>neutralisation</a:t>
            </a:r>
            <a:r>
              <a:rPr lang="en-US" sz="1900" dirty="0"/>
              <a:t> reaction is </a:t>
            </a:r>
            <a:r>
              <a:rPr lang="en-US" sz="1900" dirty="0" smtClean="0"/>
              <a:t>to write </a:t>
            </a:r>
            <a:r>
              <a:rPr lang="en-US" sz="1900" dirty="0"/>
              <a:t>an </a:t>
            </a:r>
            <a:r>
              <a:rPr lang="en-US" sz="1900" b="1" dirty="0"/>
              <a:t>ionic equation </a:t>
            </a:r>
            <a:r>
              <a:rPr lang="en-US" sz="1900" dirty="0"/>
              <a:t>for it.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/>
              <a:t>The ionic equation shows just the ions that take </a:t>
            </a:r>
            <a:r>
              <a:rPr lang="en-US" sz="1900" b="1" dirty="0" smtClean="0"/>
              <a:t/>
            </a:r>
            <a:br>
              <a:rPr lang="en-US" sz="1900" b="1" dirty="0" smtClean="0"/>
            </a:br>
            <a:r>
              <a:rPr lang="en-US" sz="1900" b="1" dirty="0" smtClean="0"/>
              <a:t>part </a:t>
            </a:r>
            <a:r>
              <a:rPr lang="en-US" sz="1900" b="1" dirty="0"/>
              <a:t>in the </a:t>
            </a:r>
            <a:r>
              <a:rPr lang="en-US" sz="1900" b="1" dirty="0" smtClean="0"/>
              <a:t>reaction.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This is how to write the ionic equation for the reaction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above</a:t>
            </a:r>
            <a:r>
              <a:rPr lang="en-US" sz="1900" dirty="0"/>
              <a:t>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  <a:tab pos="3225800" algn="l"/>
              </a:tabLst>
            </a:pPr>
            <a:r>
              <a:rPr lang="en-US" sz="1900" b="1" dirty="0" smtClean="0"/>
              <a:t>First</a:t>
            </a:r>
            <a:r>
              <a:rPr lang="en-US" sz="1900" b="1" dirty="0"/>
              <a:t>, write down all the ions present in the </a:t>
            </a:r>
            <a:r>
              <a:rPr lang="en-US" sz="1900" b="1" dirty="0" smtClean="0"/>
              <a:t/>
            </a:r>
            <a:br>
              <a:rPr lang="en-US" sz="1900" b="1" dirty="0" smtClean="0"/>
            </a:br>
            <a:r>
              <a:rPr lang="en-US" sz="1900" b="1" dirty="0" smtClean="0"/>
              <a:t>equation.</a:t>
            </a:r>
            <a:br>
              <a:rPr lang="en-US" sz="1900" b="1" dirty="0" smtClean="0"/>
            </a:br>
            <a:r>
              <a:rPr lang="en-US" sz="1900" dirty="0" smtClean="0"/>
              <a:t>The </a:t>
            </a:r>
            <a:r>
              <a:rPr lang="en-US" sz="1900" dirty="0"/>
              <a:t>drawings above will help you to do </a:t>
            </a:r>
            <a:r>
              <a:rPr lang="en-US" sz="1900" dirty="0" smtClean="0"/>
              <a:t>that: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dirty="0" smtClean="0">
                <a:solidFill>
                  <a:srgbClr val="FF0000"/>
                </a:solidFill>
              </a:rPr>
              <a:t>H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Cl</a:t>
            </a:r>
            <a:r>
              <a:rPr lang="en-US" sz="1900" baseline="30000" dirty="0" smtClean="0">
                <a:solidFill>
                  <a:srgbClr val="FF0000"/>
                </a:solidFill>
              </a:rPr>
              <a:t>-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Na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OH</a:t>
            </a:r>
            <a:r>
              <a:rPr lang="en-US" sz="1900" baseline="30000" dirty="0" smtClean="0">
                <a:solidFill>
                  <a:srgbClr val="FF0000"/>
                </a:solidFill>
              </a:rPr>
              <a:t>-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 smtClean="0">
                <a:solidFill>
                  <a:srgbClr val="FF0000"/>
                </a:solidFill>
              </a:rPr>
              <a:t>aq</a:t>
            </a:r>
            <a:r>
              <a:rPr lang="en-US" sz="1900" dirty="0" smtClean="0">
                <a:solidFill>
                  <a:srgbClr val="FF0000"/>
                </a:solidFill>
              </a:rPr>
              <a:t>)</a:t>
            </a:r>
            <a:br>
              <a:rPr lang="en-US" sz="1900" dirty="0" smtClean="0">
                <a:solidFill>
                  <a:srgbClr val="FF0000"/>
                </a:solidFill>
              </a:rPr>
            </a:br>
            <a:r>
              <a:rPr lang="en-US" sz="1900" dirty="0" smtClean="0">
                <a:solidFill>
                  <a:srgbClr val="FF0000"/>
                </a:solidFill>
              </a:rPr>
              <a:t>		Cl</a:t>
            </a:r>
            <a:r>
              <a:rPr lang="en-US" sz="1900" baseline="30000" dirty="0" smtClean="0">
                <a:solidFill>
                  <a:srgbClr val="FF0000"/>
                </a:solidFill>
              </a:rPr>
              <a:t>-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Na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</a:t>
            </a:r>
            <a:r>
              <a:rPr lang="en-US" sz="1900" dirty="0">
                <a:solidFill>
                  <a:srgbClr val="FF0000"/>
                </a:solidFill>
              </a:rPr>
              <a:t>H</a:t>
            </a:r>
            <a:r>
              <a:rPr lang="en-US" sz="1900" baseline="-25000" dirty="0">
                <a:solidFill>
                  <a:srgbClr val="FF0000"/>
                </a:solidFill>
              </a:rPr>
              <a:t>2</a:t>
            </a:r>
            <a:r>
              <a:rPr lang="en-US" sz="1900" dirty="0">
                <a:solidFill>
                  <a:srgbClr val="FF0000"/>
                </a:solidFill>
              </a:rPr>
              <a:t>O (</a:t>
            </a:r>
            <a:r>
              <a:rPr lang="en-US" sz="1900" i="1" dirty="0">
                <a:solidFill>
                  <a:srgbClr val="FF0000"/>
                </a:solidFill>
              </a:rPr>
              <a:t>l</a:t>
            </a:r>
            <a:r>
              <a:rPr lang="en-US" sz="1900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96938" algn="l"/>
                <a:tab pos="3225800" algn="l"/>
              </a:tabLst>
            </a:pPr>
            <a:r>
              <a:rPr lang="en-US" sz="1900" b="1" dirty="0" smtClean="0"/>
              <a:t>Now </a:t>
            </a:r>
            <a:r>
              <a:rPr lang="en-US" sz="1900" b="1" dirty="0"/>
              <a:t>cross out any ions that appear, </a:t>
            </a:r>
            <a:r>
              <a:rPr lang="en-US" sz="1900" b="1" dirty="0" smtClean="0"/>
              <a:t/>
            </a:r>
            <a:br>
              <a:rPr lang="en-US" sz="1900" b="1" dirty="0" smtClean="0"/>
            </a:br>
            <a:r>
              <a:rPr lang="en-US" sz="1900" b="1" dirty="0" smtClean="0"/>
              <a:t>unchanged</a:t>
            </a:r>
            <a:r>
              <a:rPr lang="en-US" sz="1900" b="1" dirty="0"/>
              <a:t>, on both sides </a:t>
            </a:r>
            <a:r>
              <a:rPr lang="en-US" sz="1900" b="1" dirty="0" smtClean="0"/>
              <a:t>of the equation.</a:t>
            </a:r>
            <a:br>
              <a:rPr lang="en-US" sz="1900" b="1" dirty="0" smtClean="0"/>
            </a:br>
            <a:r>
              <a:rPr lang="en-US" sz="1900" b="1" dirty="0" smtClean="0"/>
              <a:t>	</a:t>
            </a:r>
            <a:r>
              <a:rPr lang="en-US" sz="1900" dirty="0" smtClean="0">
                <a:solidFill>
                  <a:srgbClr val="FF0000"/>
                </a:solidFill>
              </a:rPr>
              <a:t>H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Cl</a:t>
            </a:r>
            <a:r>
              <a:rPr lang="en-US" sz="1900" baseline="30000" dirty="0" smtClean="0">
                <a:solidFill>
                  <a:srgbClr val="FF0000"/>
                </a:solidFill>
              </a:rPr>
              <a:t>-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Na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OH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 smtClean="0">
                <a:solidFill>
                  <a:srgbClr val="FF0000"/>
                </a:solidFill>
              </a:rPr>
              <a:t>aq</a:t>
            </a:r>
            <a:r>
              <a:rPr lang="en-US" sz="1900" dirty="0" smtClean="0">
                <a:solidFill>
                  <a:srgbClr val="FF0000"/>
                </a:solidFill>
              </a:rPr>
              <a:t>)</a:t>
            </a:r>
            <a:br>
              <a:rPr lang="en-US" sz="1900" dirty="0" smtClean="0">
                <a:solidFill>
                  <a:srgbClr val="FF0000"/>
                </a:solidFill>
              </a:rPr>
            </a:br>
            <a:r>
              <a:rPr lang="en-US" sz="1900" dirty="0" smtClean="0">
                <a:solidFill>
                  <a:srgbClr val="FF0000"/>
                </a:solidFill>
              </a:rPr>
              <a:t>		Cl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Na</a:t>
            </a:r>
            <a:r>
              <a:rPr lang="en-US" sz="1900" baseline="30000" dirty="0" smtClean="0">
                <a:solidFill>
                  <a:srgbClr val="FF0000"/>
                </a:solidFill>
              </a:rPr>
              <a:t>+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(</a:t>
            </a:r>
            <a:r>
              <a:rPr lang="en-US" sz="1900" i="1" dirty="0" err="1">
                <a:solidFill>
                  <a:srgbClr val="FF0000"/>
                </a:solidFill>
              </a:rPr>
              <a:t>aq</a:t>
            </a:r>
            <a:r>
              <a:rPr lang="en-US" sz="1900" dirty="0">
                <a:solidFill>
                  <a:srgbClr val="FF0000"/>
                </a:solidFill>
              </a:rPr>
              <a:t>) </a:t>
            </a:r>
            <a:r>
              <a:rPr lang="en-US" sz="1900" dirty="0" smtClean="0">
                <a:solidFill>
                  <a:srgbClr val="FF0000"/>
                </a:solidFill>
              </a:rPr>
              <a:t>+ </a:t>
            </a:r>
            <a:r>
              <a:rPr lang="en-US" sz="1900" dirty="0">
                <a:solidFill>
                  <a:srgbClr val="FF0000"/>
                </a:solidFill>
              </a:rPr>
              <a:t>H</a:t>
            </a:r>
            <a:r>
              <a:rPr lang="en-US" sz="1900" baseline="-25000" dirty="0">
                <a:solidFill>
                  <a:srgbClr val="FF0000"/>
                </a:solidFill>
              </a:rPr>
              <a:t>2</a:t>
            </a:r>
            <a:r>
              <a:rPr lang="en-US" sz="1900" dirty="0">
                <a:solidFill>
                  <a:srgbClr val="FF0000"/>
                </a:solidFill>
              </a:rPr>
              <a:t>O (</a:t>
            </a:r>
            <a:r>
              <a:rPr lang="en-US" sz="1900" i="1" dirty="0">
                <a:solidFill>
                  <a:srgbClr val="FF0000"/>
                </a:solidFill>
              </a:rPr>
              <a:t>l</a:t>
            </a:r>
            <a:r>
              <a:rPr lang="en-US" sz="1900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crossed-out ions are present in the solution,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but </a:t>
            </a:r>
            <a:r>
              <a:rPr lang="en-US" sz="1900" dirty="0"/>
              <a:t>do not take part </a:t>
            </a:r>
            <a:r>
              <a:rPr lang="en-US" sz="1900" dirty="0" smtClean="0"/>
              <a:t>in the </a:t>
            </a:r>
            <a:r>
              <a:rPr lang="en-US" sz="1900" dirty="0"/>
              <a:t>reaction. So they are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called </a:t>
            </a:r>
            <a:r>
              <a:rPr lang="en-US" sz="1900" dirty="0"/>
              <a:t>spectator ions.</a:t>
            </a:r>
            <a:endParaRPr lang="en-US" sz="19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15336" y="4509120"/>
            <a:ext cx="206944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 titration: sodium hydroxide solution was added to hydrochloric acid, from the burette. Neutralisation is complete: the phenolphthalein has turned pink.</a:t>
            </a: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547788" y="4221088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547788" y="537321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3" t="8918"/>
          <a:stretch/>
        </p:blipFill>
        <p:spPr>
          <a:xfrm>
            <a:off x="6876256" y="1870680"/>
            <a:ext cx="1944216" cy="2612542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411760" y="5301208"/>
            <a:ext cx="576064" cy="262134"/>
          </a:xfrm>
          <a:prstGeom prst="line">
            <a:avLst/>
          </a:prstGeom>
          <a:ln w="76200">
            <a:solidFill>
              <a:srgbClr val="0070C0">
                <a:alpha val="63137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419872" y="5229200"/>
            <a:ext cx="576064" cy="262134"/>
          </a:xfrm>
          <a:prstGeom prst="line">
            <a:avLst/>
          </a:prstGeom>
          <a:ln w="76200">
            <a:solidFill>
              <a:srgbClr val="0070C0">
                <a:alpha val="63137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707904" y="5589240"/>
            <a:ext cx="576064" cy="262134"/>
          </a:xfrm>
          <a:prstGeom prst="line">
            <a:avLst/>
          </a:prstGeom>
          <a:ln w="76200">
            <a:solidFill>
              <a:srgbClr val="0070C0">
                <a:alpha val="63137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788024" y="5543130"/>
            <a:ext cx="576064" cy="262134"/>
          </a:xfrm>
          <a:prstGeom prst="line">
            <a:avLst/>
          </a:prstGeom>
          <a:ln w="76200">
            <a:solidFill>
              <a:srgbClr val="0070C0">
                <a:alpha val="63137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97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11.4 – </a:t>
            </a:r>
            <a:r>
              <a:rPr lang="en-US" sz="3600" dirty="0"/>
              <a:t>A </a:t>
            </a:r>
            <a:r>
              <a:rPr lang="en-US" sz="3600" dirty="0" smtClean="0"/>
              <a:t>Closer Look </a:t>
            </a:r>
            <a:r>
              <a:rPr lang="en-US" sz="3600" dirty="0"/>
              <a:t>at </a:t>
            </a:r>
            <a:r>
              <a:rPr lang="en-US" sz="3600" dirty="0" smtClean="0"/>
              <a:t>Neutralisation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19" y="1124744"/>
            <a:ext cx="8633259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896938" algn="l"/>
                <a:tab pos="3951288" algn="l"/>
              </a:tabLst>
            </a:pPr>
            <a:r>
              <a:rPr lang="en-US" sz="1900" b="1" dirty="0"/>
              <a:t>What’s left is the ionic equation for the </a:t>
            </a:r>
            <a:r>
              <a:rPr lang="en-US" sz="1900" b="1" dirty="0" smtClean="0"/>
              <a:t>reaction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>
                <a:solidFill>
                  <a:srgbClr val="FF0000"/>
                </a:solidFill>
              </a:rPr>
              <a:t>H</a:t>
            </a:r>
            <a:r>
              <a:rPr lang="en-US" sz="19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 err="1">
                <a:solidFill>
                  <a:srgbClr val="FF0000"/>
                </a:solidFill>
              </a:rPr>
              <a:t>aq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+ OH</a:t>
            </a:r>
            <a:r>
              <a:rPr lang="en-US" sz="19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 err="1">
                <a:solidFill>
                  <a:srgbClr val="FF0000"/>
                </a:solidFill>
              </a:rPr>
              <a:t>aq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	H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O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 smtClean="0">
                <a:solidFill>
                  <a:srgbClr val="FF0000"/>
                </a:solidFill>
              </a:rPr>
              <a:t>l</a:t>
            </a:r>
            <a:r>
              <a:rPr lang="en-US" sz="1900" b="1" dirty="0" smtClean="0">
                <a:solidFill>
                  <a:srgbClr val="FF0000"/>
                </a:solidFill>
              </a:rPr>
              <a:t>)</a:t>
            </a:r>
            <a:br>
              <a:rPr lang="en-US" sz="1900" b="1" dirty="0" smtClean="0">
                <a:solidFill>
                  <a:srgbClr val="FF0000"/>
                </a:solidFill>
              </a:rPr>
            </a:br>
            <a:r>
              <a:rPr lang="en-US" sz="1900" dirty="0" smtClean="0"/>
              <a:t>So </a:t>
            </a:r>
            <a:r>
              <a:rPr lang="en-US" sz="1900" dirty="0"/>
              <a:t>an </a:t>
            </a:r>
            <a:r>
              <a:rPr lang="en-US" sz="1900" dirty="0" smtClean="0"/>
              <a:t>H</a:t>
            </a:r>
            <a:r>
              <a:rPr lang="en-US" sz="1900" baseline="30000" dirty="0" smtClean="0"/>
              <a:t>+</a:t>
            </a:r>
            <a:r>
              <a:rPr lang="en-US" sz="1900" dirty="0" smtClean="0"/>
              <a:t> </a:t>
            </a:r>
            <a:r>
              <a:rPr lang="en-US" sz="1900" dirty="0"/>
              <a:t>ion combines with an OH 2 ion to produce a water </a:t>
            </a:r>
            <a:r>
              <a:rPr lang="en-US" sz="1900" dirty="0" smtClean="0"/>
              <a:t>molecule.</a:t>
            </a:r>
            <a:br>
              <a:rPr lang="en-US" sz="1900" dirty="0" smtClean="0"/>
            </a:br>
            <a:r>
              <a:rPr lang="en-US" sz="1900" dirty="0" smtClean="0"/>
              <a:t>This </a:t>
            </a:r>
            <a:r>
              <a:rPr lang="en-US" sz="1900" dirty="0"/>
              <a:t>is all that happens during </a:t>
            </a:r>
            <a:r>
              <a:rPr lang="en-US" sz="1900" dirty="0" err="1" smtClean="0"/>
              <a:t>neutralisation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b="1" dirty="0" smtClean="0"/>
              <a:t>During </a:t>
            </a:r>
            <a:r>
              <a:rPr lang="en-US" sz="1900" b="1" dirty="0" err="1"/>
              <a:t>neutralisation</a:t>
            </a:r>
            <a:r>
              <a:rPr lang="en-US" sz="1900" b="1" dirty="0"/>
              <a:t>, H 1 ions combine with OH 2 ions to form </a:t>
            </a:r>
            <a:r>
              <a:rPr lang="en-US" sz="1900" b="1" dirty="0" smtClean="0"/>
              <a:t>water molecules.</a:t>
            </a:r>
            <a:br>
              <a:rPr lang="en-US" sz="1900" b="1" dirty="0" smtClean="0"/>
            </a:br>
            <a:r>
              <a:rPr lang="en-US" sz="1900" dirty="0" smtClean="0"/>
              <a:t>But </a:t>
            </a:r>
            <a:r>
              <a:rPr lang="en-US" sz="1900" dirty="0"/>
              <a:t>an </a:t>
            </a:r>
            <a:r>
              <a:rPr lang="en-US" sz="1900" dirty="0" smtClean="0"/>
              <a:t>H</a:t>
            </a:r>
            <a:r>
              <a:rPr lang="en-US" sz="1900" baseline="30000" dirty="0" smtClean="0"/>
              <a:t>+</a:t>
            </a:r>
            <a:r>
              <a:rPr lang="en-US" sz="1900" dirty="0" smtClean="0"/>
              <a:t> </a:t>
            </a:r>
            <a:r>
              <a:rPr lang="en-US" sz="1900" dirty="0"/>
              <a:t>ion is just a proton, as the drawing on the right </a:t>
            </a:r>
            <a:r>
              <a:rPr lang="en-US" sz="1900" dirty="0" smtClean="0"/>
              <a:t>shows.</a:t>
            </a:r>
            <a:br>
              <a:rPr lang="en-US" sz="1900" dirty="0" smtClean="0"/>
            </a:br>
            <a:r>
              <a:rPr lang="en-US" sz="1900" dirty="0" smtClean="0"/>
              <a:t>So</a:t>
            </a:r>
            <a:r>
              <a:rPr lang="en-US" sz="1900" dirty="0"/>
              <a:t>, in effect, the acid donates (gives) protons to the hydroxide </a:t>
            </a:r>
            <a:r>
              <a:rPr lang="en-US" sz="1900" dirty="0" smtClean="0"/>
              <a:t>ions.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hydroxide ions accept these protons, to form water molecules.</a:t>
            </a:r>
            <a:endParaRPr lang="en-US" sz="1900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419872" y="1628800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244" y="3861048"/>
            <a:ext cx="4532780" cy="2730590"/>
          </a:xfrm>
          <a:prstGeom prst="rect">
            <a:avLst/>
          </a:prstGeom>
        </p:spPr>
      </p:pic>
      <p:pic>
        <p:nvPicPr>
          <p:cNvPr id="3" name="11.4 - Sodium Hydroxide + Hydrochloric Ac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12511" y="3916405"/>
            <a:ext cx="3972267" cy="2204748"/>
          </a:xfrm>
          <a:prstGeom prst="rect">
            <a:avLst/>
          </a:prstGeom>
        </p:spPr>
      </p:pic>
      <p:sp>
        <p:nvSpPr>
          <p:cNvPr id="4" name="TextBox 3">
            <a:hlinkClick r:id="rId7" action="ppaction://hlinkfile"/>
          </p:cNvPr>
          <p:cNvSpPr txBox="1"/>
          <p:nvPr/>
        </p:nvSpPr>
        <p:spPr>
          <a:xfrm>
            <a:off x="6317134" y="6257869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19211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11.4 – </a:t>
            </a:r>
            <a:r>
              <a:rPr lang="en-US" sz="3600" dirty="0"/>
              <a:t>A </a:t>
            </a:r>
            <a:r>
              <a:rPr lang="en-US" sz="3600" dirty="0" smtClean="0"/>
              <a:t>Closer Look </a:t>
            </a:r>
            <a:r>
              <a:rPr lang="en-US" sz="3600" dirty="0"/>
              <a:t>at </a:t>
            </a:r>
            <a:r>
              <a:rPr lang="en-US" sz="3600" dirty="0" smtClean="0"/>
              <a:t>Neutralisation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The </a:t>
            </a:r>
            <a:r>
              <a:rPr lang="en-US" b="1" dirty="0" err="1">
                <a:solidFill>
                  <a:srgbClr val="C00000"/>
                </a:solidFill>
              </a:rPr>
              <a:t>neutralisation</a:t>
            </a:r>
            <a:r>
              <a:rPr lang="en-US" b="1" dirty="0">
                <a:solidFill>
                  <a:srgbClr val="C00000"/>
                </a:solidFill>
              </a:rPr>
              <a:t> of an acid by an insoluble 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 smtClean="0"/>
              <a:t>Magnesium </a:t>
            </a:r>
            <a:r>
              <a:rPr lang="en-US" dirty="0"/>
              <a:t>oxide is insoluble. It does not produce hydroxide </a:t>
            </a:r>
            <a:r>
              <a:rPr lang="en-US" dirty="0" smtClean="0"/>
              <a:t>ions. So </a:t>
            </a:r>
            <a:r>
              <a:rPr lang="en-US" dirty="0"/>
              <a:t>how does it </a:t>
            </a:r>
            <a:r>
              <a:rPr lang="en-US" dirty="0" err="1"/>
              <a:t>neutralise</a:t>
            </a:r>
            <a:r>
              <a:rPr lang="en-US" dirty="0"/>
              <a:t> an acid? Like this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037013" algn="l"/>
              </a:tabLst>
            </a:pPr>
            <a:r>
              <a:rPr lang="en-US" dirty="0"/>
              <a:t>The equation for this </a:t>
            </a:r>
            <a:r>
              <a:rPr lang="en-US" dirty="0" err="1"/>
              <a:t>neutralisation</a:t>
            </a:r>
            <a:r>
              <a:rPr lang="en-US" dirty="0"/>
              <a:t> reaction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2HCl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 err="1">
                <a:solidFill>
                  <a:srgbClr val="FF0000"/>
                </a:solidFill>
              </a:rPr>
              <a:t>MgO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MgCl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037013" algn="l"/>
              </a:tabLst>
            </a:pPr>
            <a:r>
              <a:rPr lang="en-US" dirty="0"/>
              <a:t>The ionic equation for it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2H</a:t>
            </a:r>
            <a:r>
              <a:rPr lang="en-US" b="1" baseline="30000" dirty="0" smtClean="0">
                <a:solidFill>
                  <a:srgbClr val="FF0000"/>
                </a:solidFill>
              </a:rPr>
              <a:t>+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O</a:t>
            </a:r>
            <a:r>
              <a:rPr lang="en-US" b="1" baseline="30000" dirty="0" smtClean="0">
                <a:solidFill>
                  <a:srgbClr val="FF0000"/>
                </a:solidFill>
              </a:rPr>
              <a:t>2-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(s) </a:t>
            </a:r>
            <a:r>
              <a:rPr lang="en-US" b="1" dirty="0" smtClean="0">
                <a:solidFill>
                  <a:srgbClr val="FF0000"/>
                </a:solidFill>
              </a:rPr>
              <a:t>	H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O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3933056"/>
            <a:ext cx="25118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Magnesium oxide is a lattice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magnesium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oxygen ions. 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insoluble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water. But when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you add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dilute hydrochloric acid …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275856" y="6525344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940153" y="3933056"/>
            <a:ext cx="2880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magnesium ions join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chloride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ions in solution. If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you evaporate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water you will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obtain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salt magnesium chloride.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59488" y="3933056"/>
            <a:ext cx="28861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 the acid donates protons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oxide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ions. The oxide ions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accept them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forming water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molecules. So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lattice breaks down.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674" y="2060848"/>
            <a:ext cx="1427945" cy="18673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1322" y="2197359"/>
            <a:ext cx="3054357" cy="17308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1140" y="2214023"/>
            <a:ext cx="2699332" cy="171448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3275856" y="5949280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330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11.4 – </a:t>
            </a:r>
            <a:r>
              <a:rPr lang="en-US" sz="3600" dirty="0"/>
              <a:t>A </a:t>
            </a:r>
            <a:r>
              <a:rPr lang="en-US" sz="3600" dirty="0" smtClean="0"/>
              <a:t>Closer Look </a:t>
            </a:r>
            <a:r>
              <a:rPr lang="en-US" sz="3600" dirty="0"/>
              <a:t>at </a:t>
            </a:r>
            <a:r>
              <a:rPr lang="en-US" sz="3600" dirty="0" smtClean="0"/>
              <a:t>Neutralisation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760641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500" b="1" dirty="0">
                <a:solidFill>
                  <a:srgbClr val="C00000"/>
                </a:solidFill>
              </a:rPr>
              <a:t>Proton donors and acceptors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500" dirty="0"/>
              <a:t>Now compare the ionic equations for the two </a:t>
            </a:r>
            <a:r>
              <a:rPr lang="en-US" sz="2500" dirty="0" err="1"/>
              <a:t>neutralisations</a:t>
            </a:r>
            <a:r>
              <a:rPr lang="en-US" sz="2500" dirty="0"/>
              <a:t> in this </a:t>
            </a:r>
            <a:r>
              <a:rPr lang="en-US" sz="2500" dirty="0" smtClean="0"/>
              <a:t>unit:</a:t>
            </a:r>
            <a:br>
              <a:rPr lang="en-US" sz="2500" dirty="0" smtClean="0"/>
            </a:br>
            <a:r>
              <a:rPr lang="en-US" sz="2500" dirty="0" smtClean="0"/>
              <a:t>	</a:t>
            </a:r>
            <a:r>
              <a:rPr lang="en-US" sz="2500" b="1" dirty="0" smtClean="0">
                <a:solidFill>
                  <a:srgbClr val="FF0000"/>
                </a:solidFill>
              </a:rPr>
              <a:t>H</a:t>
            </a:r>
            <a:r>
              <a:rPr lang="en-US" sz="25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500" b="1" dirty="0" smtClean="0">
                <a:solidFill>
                  <a:srgbClr val="FF0000"/>
                </a:solidFill>
              </a:rPr>
              <a:t> </a:t>
            </a:r>
            <a:r>
              <a:rPr lang="en-US" sz="2500" b="1" dirty="0">
                <a:solidFill>
                  <a:srgbClr val="FF0000"/>
                </a:solidFill>
              </a:rPr>
              <a:t>(</a:t>
            </a:r>
            <a:r>
              <a:rPr lang="en-US" sz="2500" b="1" i="1" dirty="0" err="1">
                <a:solidFill>
                  <a:srgbClr val="FF0000"/>
                </a:solidFill>
              </a:rPr>
              <a:t>aq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b="1" dirty="0" smtClean="0">
                <a:solidFill>
                  <a:srgbClr val="FF0000"/>
                </a:solidFill>
              </a:rPr>
              <a:t>+ OH</a:t>
            </a:r>
            <a:r>
              <a:rPr lang="en-US" sz="25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500" b="1" dirty="0" smtClean="0">
                <a:solidFill>
                  <a:srgbClr val="FF0000"/>
                </a:solidFill>
              </a:rPr>
              <a:t> </a:t>
            </a:r>
            <a:r>
              <a:rPr lang="en-US" sz="2500" b="1" dirty="0">
                <a:solidFill>
                  <a:srgbClr val="FF0000"/>
                </a:solidFill>
              </a:rPr>
              <a:t>(</a:t>
            </a:r>
            <a:r>
              <a:rPr lang="en-US" sz="2500" b="1" i="1" dirty="0" err="1">
                <a:solidFill>
                  <a:srgbClr val="FF0000"/>
                </a:solidFill>
              </a:rPr>
              <a:t>aq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b="1" dirty="0" smtClean="0">
                <a:solidFill>
                  <a:srgbClr val="FF0000"/>
                </a:solidFill>
              </a:rPr>
              <a:t>	H</a:t>
            </a:r>
            <a:r>
              <a:rPr lang="en-US" sz="25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500" b="1" dirty="0" smtClean="0">
                <a:solidFill>
                  <a:srgbClr val="FF0000"/>
                </a:solidFill>
              </a:rPr>
              <a:t>O </a:t>
            </a:r>
            <a:r>
              <a:rPr lang="en-US" sz="2500" b="1" dirty="0">
                <a:solidFill>
                  <a:srgbClr val="FF0000"/>
                </a:solidFill>
              </a:rPr>
              <a:t>(</a:t>
            </a:r>
            <a:r>
              <a:rPr lang="en-US" sz="2500" b="1" dirty="0" smtClean="0">
                <a:solidFill>
                  <a:srgbClr val="FF0000"/>
                </a:solidFill>
              </a:rPr>
              <a:t>l)</a:t>
            </a:r>
            <a:br>
              <a:rPr lang="en-US" sz="2500" b="1" dirty="0" smtClean="0">
                <a:solidFill>
                  <a:srgbClr val="FF0000"/>
                </a:solidFill>
              </a:rPr>
            </a:br>
            <a:r>
              <a:rPr lang="en-US" sz="2500" b="1" dirty="0" smtClean="0">
                <a:solidFill>
                  <a:srgbClr val="FF0000"/>
                </a:solidFill>
              </a:rPr>
              <a:t>	2H</a:t>
            </a:r>
            <a:r>
              <a:rPr lang="en-US" sz="25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500" b="1" dirty="0" smtClean="0">
                <a:solidFill>
                  <a:srgbClr val="FF0000"/>
                </a:solidFill>
              </a:rPr>
              <a:t> </a:t>
            </a:r>
            <a:r>
              <a:rPr lang="en-US" sz="2500" b="1" dirty="0">
                <a:solidFill>
                  <a:srgbClr val="FF0000"/>
                </a:solidFill>
              </a:rPr>
              <a:t>(</a:t>
            </a:r>
            <a:r>
              <a:rPr lang="en-US" sz="2500" b="1" i="1" dirty="0" err="1">
                <a:solidFill>
                  <a:srgbClr val="FF0000"/>
                </a:solidFill>
              </a:rPr>
              <a:t>aq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b="1" dirty="0" smtClean="0">
                <a:solidFill>
                  <a:srgbClr val="FF0000"/>
                </a:solidFill>
              </a:rPr>
              <a:t>+ O2</a:t>
            </a:r>
            <a:r>
              <a:rPr lang="en-US" sz="25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500" b="1" dirty="0" smtClean="0">
                <a:solidFill>
                  <a:srgbClr val="FF0000"/>
                </a:solidFill>
              </a:rPr>
              <a:t> </a:t>
            </a:r>
            <a:r>
              <a:rPr lang="en-US" sz="2500" b="1" dirty="0">
                <a:solidFill>
                  <a:srgbClr val="FF0000"/>
                </a:solidFill>
              </a:rPr>
              <a:t>(</a:t>
            </a:r>
            <a:r>
              <a:rPr lang="en-US" sz="2500" b="1" i="1" dirty="0">
                <a:solidFill>
                  <a:srgbClr val="FF0000"/>
                </a:solidFill>
              </a:rPr>
              <a:t>s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b="1" dirty="0" smtClean="0">
                <a:solidFill>
                  <a:srgbClr val="FF0000"/>
                </a:solidFill>
              </a:rPr>
              <a:t>	H</a:t>
            </a:r>
            <a:r>
              <a:rPr lang="en-US" sz="25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500" b="1" dirty="0" smtClean="0">
                <a:solidFill>
                  <a:srgbClr val="FF0000"/>
                </a:solidFill>
              </a:rPr>
              <a:t>O </a:t>
            </a:r>
            <a:r>
              <a:rPr lang="en-US" sz="2500" b="1" dirty="0">
                <a:solidFill>
                  <a:srgbClr val="FF0000"/>
                </a:solidFill>
              </a:rPr>
              <a:t>(l)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500" dirty="0"/>
              <a:t>In both:</a:t>
            </a:r>
          </a:p>
          <a:p>
            <a:pPr marL="982663" indent="-533400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4398963" algn="l"/>
              </a:tabLst>
            </a:pPr>
            <a:r>
              <a:rPr lang="en-US" sz="2500" dirty="0" smtClean="0"/>
              <a:t>the </a:t>
            </a:r>
            <a:r>
              <a:rPr lang="en-US" sz="2500" dirty="0"/>
              <a:t>protons are donated by the acids</a:t>
            </a:r>
          </a:p>
          <a:p>
            <a:pPr marL="982663" indent="-533400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4398963" algn="l"/>
              </a:tabLst>
            </a:pPr>
            <a:r>
              <a:rPr lang="en-US" sz="2500" dirty="0" smtClean="0"/>
              <a:t>ions </a:t>
            </a:r>
            <a:r>
              <a:rPr lang="en-US" sz="2500" dirty="0"/>
              <a:t>in the bases accept them, forming water molecules.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500" dirty="0"/>
              <a:t>So this gives us a new definition for acids and bases: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500" b="1" dirty="0"/>
              <a:t>Acids are proton donors, and bases are proton acceptors.</a:t>
            </a:r>
            <a:endParaRPr lang="en-US" sz="25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851920" y="285293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940153" y="3789040"/>
            <a:ext cx="28803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 is at hand. Indigestion is due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excess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hydrochloric acid in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stomach.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Milk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Magnesia contains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magnesium hydroxide, which will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it.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851920" y="2492896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3" y="1124745"/>
            <a:ext cx="2938384" cy="2587256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4896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11.4 – </a:t>
            </a:r>
            <a:r>
              <a:rPr lang="en-US" sz="3600" dirty="0"/>
              <a:t>A Closer Look at Neutralisation</a:t>
            </a:r>
            <a:endParaRPr lang="en-GB" sz="36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What is an ionic </a:t>
            </a:r>
            <a:r>
              <a:rPr lang="en-US" dirty="0" smtClean="0"/>
              <a:t>equation?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Hydrochloric acid is </a:t>
            </a:r>
            <a:r>
              <a:rPr lang="en-US" dirty="0" err="1"/>
              <a:t>neutralised</a:t>
            </a:r>
            <a:r>
              <a:rPr lang="en-US" dirty="0"/>
              <a:t> by a solution </a:t>
            </a:r>
            <a:r>
              <a:rPr lang="en-US" dirty="0" smtClean="0"/>
              <a:t>of potassium hydroxide.</a:t>
            </a:r>
            <a:br>
              <a:rPr lang="en-US" dirty="0" smtClean="0"/>
            </a:br>
            <a:r>
              <a:rPr lang="en-US" dirty="0" smtClean="0"/>
              <a:t>What </a:t>
            </a:r>
            <a:r>
              <a:rPr lang="en-US" dirty="0"/>
              <a:t>do you expect the ionic equation for </a:t>
            </a:r>
            <a:r>
              <a:rPr lang="en-US" dirty="0" smtClean="0"/>
              <a:t>this </a:t>
            </a:r>
            <a:r>
              <a:rPr lang="en-US" dirty="0" err="1" smtClean="0"/>
              <a:t>neutralisation</a:t>
            </a:r>
            <a:r>
              <a:rPr lang="en-US" dirty="0" smtClean="0"/>
              <a:t> </a:t>
            </a:r>
            <a:r>
              <a:rPr lang="en-US" dirty="0"/>
              <a:t>reaction to be? Write it down.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/>
              <a:t>are spectator ions? Explain in your own words.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An H</a:t>
            </a:r>
            <a:r>
              <a:rPr lang="en-US" baseline="30000" dirty="0" smtClean="0"/>
              <a:t>+</a:t>
            </a:r>
            <a:r>
              <a:rPr lang="en-US" dirty="0" smtClean="0"/>
              <a:t> </a:t>
            </a:r>
            <a:r>
              <a:rPr lang="en-US" dirty="0"/>
              <a:t>ion is just a proton. Explain why. (Do a drawing?)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Acids act as proton donors. What does that </a:t>
            </a:r>
            <a:r>
              <a:rPr lang="en-US" dirty="0" smtClean="0"/>
              <a:t>mean?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Bases act as proton acceptors. Explain what that means.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Neutralisation </a:t>
            </a:r>
            <a:r>
              <a:rPr lang="en-US" dirty="0"/>
              <a:t>is not a redox reaction. Explain </a:t>
            </a:r>
            <a:r>
              <a:rPr lang="en-US" dirty="0" smtClean="0"/>
              <a:t>why, using </a:t>
            </a:r>
            <a:r>
              <a:rPr lang="en-US" dirty="0"/>
              <a:t>the word proton in your answer.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to write an ionic </a:t>
            </a:r>
            <a:r>
              <a:rPr lang="en-US" dirty="0" smtClean="0"/>
              <a:t>equation:</a:t>
            </a:r>
            <a:br>
              <a:rPr lang="en-US" dirty="0" smtClean="0"/>
            </a:br>
            <a:r>
              <a:rPr lang="en-US" b="1" dirty="0" err="1" smtClean="0"/>
              <a:t>i</a:t>
            </a:r>
            <a:r>
              <a:rPr lang="en-US" dirty="0" smtClean="0"/>
              <a:t>   Write </a:t>
            </a:r>
            <a:r>
              <a:rPr lang="en-US" dirty="0"/>
              <a:t>down all the ions present in the full </a:t>
            </a:r>
            <a:r>
              <a:rPr lang="en-US" dirty="0" smtClean="0"/>
              <a:t>equation.</a:t>
            </a:r>
            <a:br>
              <a:rPr lang="en-US" dirty="0" smtClean="0"/>
            </a:br>
            <a:r>
              <a:rPr lang="en-US" b="1" dirty="0" smtClean="0"/>
              <a:t>ii</a:t>
            </a:r>
            <a:r>
              <a:rPr lang="en-US" dirty="0" smtClean="0"/>
              <a:t>  Cross </a:t>
            </a:r>
            <a:r>
              <a:rPr lang="en-US" dirty="0"/>
              <a:t>out any that are the same on both sides </a:t>
            </a:r>
            <a:r>
              <a:rPr lang="en-US" dirty="0" smtClean="0"/>
              <a:t>of the equation.</a:t>
            </a:r>
            <a:br>
              <a:rPr lang="en-US" dirty="0" smtClean="0"/>
            </a:br>
            <a:r>
              <a:rPr lang="en-US" b="1" dirty="0" smtClean="0"/>
              <a:t>iii</a:t>
            </a:r>
            <a:r>
              <a:rPr lang="en-US" dirty="0" smtClean="0"/>
              <a:t>  What </a:t>
            </a:r>
            <a:r>
              <a:rPr lang="en-US" dirty="0"/>
              <a:t>is left is the ionic equation. Rewrite it </a:t>
            </a:r>
            <a:r>
              <a:rPr lang="en-US" dirty="0" smtClean="0"/>
              <a:t>neatly.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Follow </a:t>
            </a:r>
            <a:r>
              <a:rPr lang="en-US" dirty="0"/>
              <a:t>steps </a:t>
            </a:r>
            <a:r>
              <a:rPr lang="en-US" dirty="0" err="1"/>
              <a:t>i</a:t>
            </a:r>
            <a:r>
              <a:rPr lang="en-US" dirty="0"/>
              <a:t> – iii for the reaction </a:t>
            </a:r>
            <a:r>
              <a:rPr lang="en-US" dirty="0" smtClean="0"/>
              <a:t>between magnesium </a:t>
            </a:r>
            <a:r>
              <a:rPr lang="en-US" dirty="0"/>
              <a:t>oxide and hydrochloric acid </a:t>
            </a:r>
            <a:r>
              <a:rPr lang="en-US" dirty="0" smtClean="0"/>
              <a:t>above.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Does your ionic equation match the one shown </a:t>
            </a:r>
            <a:r>
              <a:rPr lang="en-US" dirty="0" smtClean="0"/>
              <a:t>above?</a:t>
            </a:r>
            <a:br>
              <a:rPr lang="en-US" dirty="0" smtClean="0"/>
            </a:br>
            <a:r>
              <a:rPr lang="en-US" dirty="0" smtClean="0"/>
              <a:t>If </a:t>
            </a:r>
            <a:r>
              <a:rPr lang="en-US" dirty="0"/>
              <a:t>so, well done!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Hydrochloric </a:t>
            </a:r>
            <a:r>
              <a:rPr lang="en-US" dirty="0"/>
              <a:t>acid is </a:t>
            </a:r>
            <a:r>
              <a:rPr lang="en-US" dirty="0" err="1"/>
              <a:t>neutralised</a:t>
            </a:r>
            <a:r>
              <a:rPr lang="en-US" dirty="0"/>
              <a:t> by a solution of </a:t>
            </a:r>
            <a:r>
              <a:rPr lang="en-US" dirty="0" smtClean="0"/>
              <a:t>sodium carbonate</a:t>
            </a:r>
            <a:r>
              <a:rPr lang="en-US" dirty="0"/>
              <a:t>. Write the ionic equation for this reaction.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76635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39330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2293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11.5 – </a:t>
            </a:r>
            <a:r>
              <a:rPr lang="en-US" sz="3600" dirty="0" smtClean="0"/>
              <a:t>Oxides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1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00" b="1" dirty="0">
                <a:solidFill>
                  <a:srgbClr val="C00000"/>
                </a:solidFill>
              </a:rPr>
              <a:t>What are oxides?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00" b="1" dirty="0"/>
              <a:t>Oxides</a:t>
            </a:r>
            <a:r>
              <a:rPr lang="en-US" sz="1900" dirty="0"/>
              <a:t> are compounds containing oxygen and another </a:t>
            </a:r>
            <a:r>
              <a:rPr lang="en-US" sz="1900" dirty="0" smtClean="0"/>
              <a:t>element. You </a:t>
            </a:r>
            <a:r>
              <a:rPr lang="en-US" sz="1900" dirty="0"/>
              <a:t>have seen already that metal oxides act as bases. Here we look </a:t>
            </a:r>
            <a:r>
              <a:rPr lang="en-US" sz="1900" dirty="0" smtClean="0"/>
              <a:t>more closely </a:t>
            </a:r>
            <a:r>
              <a:rPr lang="en-US" sz="1900" dirty="0"/>
              <a:t>at different types of oxides, and their </a:t>
            </a:r>
            <a:r>
              <a:rPr lang="en-US" sz="1900" dirty="0" err="1"/>
              <a:t>behaviour</a:t>
            </a:r>
            <a:r>
              <a:rPr lang="en-US" sz="1900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00" dirty="0"/>
              <a:t>The more reactive the metal, the more vigorously it reacts.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9512" y="4175209"/>
            <a:ext cx="27412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Magnesium ribbon is lit over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Bunsen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flame, and plunged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into 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jar of oxygen. It burns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with 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brilliant white flame,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leaving 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white ash,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magnesium oxide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2Mg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2MgO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2519025"/>
            <a:ext cx="1800200" cy="15778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519025"/>
            <a:ext cx="576064" cy="15334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104" y="2519025"/>
            <a:ext cx="3312369" cy="135454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64767" y="4175209"/>
            <a:ext cx="30144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Hot iron wool is plunged into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gas jar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oxygen. It glows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bright orange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throws out a shower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sparks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A black solid is left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gas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jar. It is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iron(III) oxide: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4Fe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1 3O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2Fe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1241" y="4175209"/>
            <a:ext cx="27412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Copper is too unreactive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catch fire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oxygen. But when 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heated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 stream of the gas, its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surface turns black.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black substance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copper(II) oxide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2Cu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1 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(g)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2CuO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244408" y="20939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757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11.5 – </a:t>
            </a:r>
            <a:r>
              <a:rPr lang="en-US" sz="3600" dirty="0" smtClean="0"/>
              <a:t>Oxides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1" cy="571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60" dirty="0"/>
              <a:t>The copper(II) oxide produced in the last reaction above is insoluble </a:t>
            </a:r>
            <a:r>
              <a:rPr lang="en-US" sz="1960" dirty="0" smtClean="0"/>
              <a:t>in water</a:t>
            </a:r>
            <a:r>
              <a:rPr lang="en-US" sz="1960" dirty="0"/>
              <a:t>. But it does dissolve in dilute acid</a:t>
            </a:r>
            <a:r>
              <a:rPr lang="en-US" sz="196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32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60" dirty="0"/>
              <a:t>Copper(II) oxide is called a </a:t>
            </a:r>
            <a:r>
              <a:rPr lang="en-US" sz="1960" b="1" dirty="0"/>
              <a:t>basic oxide </a:t>
            </a:r>
            <a:r>
              <a:rPr lang="en-US" sz="1960" dirty="0"/>
              <a:t>since it can </a:t>
            </a:r>
            <a:r>
              <a:rPr lang="en-US" sz="1960" dirty="0" err="1"/>
              <a:t>neutralise</a:t>
            </a:r>
            <a:r>
              <a:rPr lang="en-US" sz="1960" dirty="0"/>
              <a:t> an acid:</a:t>
            </a:r>
          </a:p>
          <a:p>
            <a:pPr>
              <a:buClr>
                <a:srgbClr val="0070C0"/>
              </a:buClr>
              <a:tabLst>
                <a:tab pos="811213" algn="l"/>
                <a:tab pos="1966913" algn="l"/>
                <a:tab pos="2519363" algn="l"/>
                <a:tab pos="3863975" algn="l"/>
                <a:tab pos="4398963" algn="l"/>
                <a:tab pos="5830888" algn="l"/>
                <a:tab pos="6453188" algn="l"/>
              </a:tabLst>
            </a:pPr>
            <a:r>
              <a:rPr lang="en-US" sz="1960" dirty="0" smtClean="0"/>
              <a:t>	  </a:t>
            </a:r>
            <a:r>
              <a:rPr lang="en-US" sz="1960" b="1" dirty="0" smtClean="0">
                <a:solidFill>
                  <a:srgbClr val="F53939"/>
                </a:solidFill>
              </a:rPr>
              <a:t>base 	+ 	     acid 	</a:t>
            </a:r>
            <a:r>
              <a:rPr lang="en-US" sz="196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</a:t>
            </a:r>
            <a:r>
              <a:rPr lang="en-US" sz="1960" b="1" dirty="0">
                <a:solidFill>
                  <a:srgbClr val="F53939"/>
                </a:solidFill>
              </a:rPr>
              <a:t>	</a:t>
            </a:r>
            <a:r>
              <a:rPr lang="en-US" sz="1960" b="1" dirty="0" smtClean="0">
                <a:solidFill>
                  <a:srgbClr val="F53939"/>
                </a:solidFill>
              </a:rPr>
              <a:t>    salt 	+	 water</a:t>
            </a:r>
          </a:p>
          <a:p>
            <a:pPr>
              <a:buClr>
                <a:srgbClr val="0070C0"/>
              </a:buClr>
              <a:tabLst>
                <a:tab pos="811213" algn="l"/>
                <a:tab pos="1966913" algn="l"/>
                <a:tab pos="2519363" algn="l"/>
                <a:tab pos="3863975" algn="l"/>
                <a:tab pos="4398963" algn="l"/>
                <a:tab pos="5830888" algn="l"/>
                <a:tab pos="6453188" algn="l"/>
              </a:tabLst>
            </a:pPr>
            <a:r>
              <a:rPr lang="en-US" sz="1960" b="1" dirty="0" smtClean="0">
                <a:solidFill>
                  <a:srgbClr val="F53939"/>
                </a:solidFill>
              </a:rPr>
              <a:t>	</a:t>
            </a:r>
            <a:r>
              <a:rPr lang="en-US" sz="1960" b="1" dirty="0" err="1" smtClean="0">
                <a:solidFill>
                  <a:srgbClr val="F53939"/>
                </a:solidFill>
              </a:rPr>
              <a:t>CuO</a:t>
            </a:r>
            <a:r>
              <a:rPr lang="en-US" sz="1960" b="1" dirty="0" smtClean="0">
                <a:solidFill>
                  <a:srgbClr val="F53939"/>
                </a:solidFill>
              </a:rPr>
              <a:t> (s) 	+ 	2HCl (</a:t>
            </a:r>
            <a:r>
              <a:rPr lang="en-US" sz="1960" b="1" dirty="0" err="1" smtClean="0">
                <a:solidFill>
                  <a:srgbClr val="F53939"/>
                </a:solidFill>
              </a:rPr>
              <a:t>aq</a:t>
            </a:r>
            <a:r>
              <a:rPr lang="en-US" sz="1960" b="1" dirty="0" smtClean="0">
                <a:solidFill>
                  <a:srgbClr val="F53939"/>
                </a:solidFill>
              </a:rPr>
              <a:t>) </a:t>
            </a:r>
            <a:r>
              <a:rPr lang="en-US" sz="1960" b="1" dirty="0">
                <a:solidFill>
                  <a:srgbClr val="F53939"/>
                </a:solidFill>
              </a:rPr>
              <a:t>	</a:t>
            </a:r>
            <a:r>
              <a:rPr lang="en-US" sz="196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1960" b="1" dirty="0" smtClean="0">
                <a:solidFill>
                  <a:srgbClr val="F53939"/>
                </a:solidFill>
              </a:rPr>
              <a:t>	CuCl</a:t>
            </a:r>
            <a:r>
              <a:rPr lang="en-US" sz="196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960" b="1" dirty="0" smtClean="0">
                <a:solidFill>
                  <a:srgbClr val="F53939"/>
                </a:solidFill>
              </a:rPr>
              <a:t> (</a:t>
            </a:r>
            <a:r>
              <a:rPr lang="en-US" sz="1960" b="1" dirty="0" err="1" smtClean="0">
                <a:solidFill>
                  <a:srgbClr val="F53939"/>
                </a:solidFill>
              </a:rPr>
              <a:t>aq</a:t>
            </a:r>
            <a:r>
              <a:rPr lang="en-US" sz="1960" b="1" dirty="0" smtClean="0">
                <a:solidFill>
                  <a:srgbClr val="F53939"/>
                </a:solidFill>
              </a:rPr>
              <a:t>)	+	H</a:t>
            </a:r>
            <a:r>
              <a:rPr lang="en-US" sz="196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960" b="1" dirty="0" smtClean="0">
                <a:solidFill>
                  <a:srgbClr val="F53939"/>
                </a:solidFill>
              </a:rPr>
              <a:t>O (l)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60" dirty="0" smtClean="0"/>
              <a:t>Iron(III</a:t>
            </a:r>
            <a:r>
              <a:rPr lang="en-US" sz="1960" dirty="0"/>
              <a:t>) oxide and magnesium oxide behave in the same way – they </a:t>
            </a:r>
            <a:r>
              <a:rPr lang="en-US" sz="1960" dirty="0" smtClean="0"/>
              <a:t>too can </a:t>
            </a:r>
            <a:r>
              <a:rPr lang="en-US" sz="1960" dirty="0" err="1"/>
              <a:t>neutralise</a:t>
            </a:r>
            <a:r>
              <a:rPr lang="en-US" sz="1960" dirty="0"/>
              <a:t> acid, so they are basic oxides.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60" b="1" dirty="0"/>
              <a:t>In general, metals react with oxygen to form basic </a:t>
            </a:r>
            <a:r>
              <a:rPr lang="en-US" sz="1960" b="1" dirty="0" smtClean="0"/>
              <a:t>oxides. Basic </a:t>
            </a:r>
            <a:r>
              <a:rPr lang="en-US" sz="1960" b="1" dirty="0"/>
              <a:t>oxides belong to the larger group of compounds called bases.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9512" y="3284984"/>
            <a:ext cx="2741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dilute hydrochloric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acid.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turns blue litmus paper red,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like all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acids do.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64767" y="3284984"/>
            <a:ext cx="3014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Copper(II) oxide dissolves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it, when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is warmed. But after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time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no more will dissolve.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1241" y="3284984"/>
            <a:ext cx="2741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resulting liquid has no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effect 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blue litmus. So the oxide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has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neutralised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acid.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1240" y="1870686"/>
            <a:ext cx="2675079" cy="14404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577" y="1844824"/>
            <a:ext cx="1687519" cy="13629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844825"/>
            <a:ext cx="2387040" cy="1362998"/>
          </a:xfrm>
          <a:prstGeom prst="rect">
            <a:avLst/>
          </a:prstGeom>
        </p:spPr>
      </p:pic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8244408" y="11578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330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11.5 – </a:t>
            </a:r>
            <a:r>
              <a:rPr lang="en-US" sz="3600" dirty="0" smtClean="0"/>
              <a:t>Oxides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 smtClean="0">
                <a:solidFill>
                  <a:srgbClr val="C00000"/>
                </a:solidFill>
              </a:rPr>
              <a:t>Acidic Oxides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 smtClean="0"/>
              <a:t>Now </a:t>
            </a:r>
            <a:r>
              <a:rPr lang="en-US" dirty="0"/>
              <a:t>look how these non-metals react with oxygen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Carbon dioxide is slightly soluble in water. The solution will turn </a:t>
            </a:r>
            <a:r>
              <a:rPr lang="en-US" dirty="0" smtClean="0"/>
              <a:t>litmus red</a:t>
            </a:r>
            <a:r>
              <a:rPr lang="en-US" dirty="0"/>
              <a:t>: it is acidic. The weak acid carbonic acid has formed: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	CO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(g)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(l)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CO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Sulfur dioxide and phosphorus pentoxide also dissolve in water to </a:t>
            </a:r>
            <a:r>
              <a:rPr lang="en-US" dirty="0" smtClean="0"/>
              <a:t>form acids</a:t>
            </a:r>
            <a:r>
              <a:rPr lang="en-US" dirty="0"/>
              <a:t>. So they are all called acidic </a:t>
            </a:r>
            <a:r>
              <a:rPr lang="en-US" dirty="0" smtClean="0"/>
              <a:t>oxides. </a:t>
            </a:r>
            <a:r>
              <a:rPr lang="en-US" b="1" dirty="0" smtClean="0"/>
              <a:t>In </a:t>
            </a:r>
            <a:r>
              <a:rPr lang="en-US" b="1" dirty="0"/>
              <a:t>general, non-metals react with oxygen to form acidic oxides.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9512" y="3140969"/>
            <a:ext cx="27412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Powdered carbon is heated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over 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Bunsen burner until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red-hot, then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plunged into a jar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oxygen. It glows bright red, and the gas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carbon dioxide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formed:</a:t>
            </a:r>
          </a:p>
          <a:p>
            <a:pPr>
              <a:buClr>
                <a:srgbClr val="0070C0"/>
              </a:buClr>
            </a:pP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64767" y="3140969"/>
            <a:ext cx="30144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Sulfur catches fire over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Bunsen burner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burns with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blue flame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In pure oxygen it burns even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brighter. The gas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sulfur dioxide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formed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Clr>
                <a:srgbClr val="0070C0"/>
              </a:buClr>
            </a:pP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+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1241" y="3140969"/>
            <a:ext cx="27412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Phosphorus bursts into flame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air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or oxygen, without heating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 it is stored under water!)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white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solid,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phosphorus pentoxide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is formed:</a:t>
            </a:r>
          </a:p>
          <a:p>
            <a:pPr>
              <a:buClr>
                <a:srgbClr val="0070C0"/>
              </a:buClr>
            </a:pP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+ 5O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700808"/>
            <a:ext cx="1677205" cy="14401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1700809"/>
            <a:ext cx="1584177" cy="14401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199" y="1700808"/>
            <a:ext cx="1939963" cy="1440161"/>
          </a:xfrm>
          <a:prstGeom prst="rect">
            <a:avLst/>
          </a:prstGeom>
        </p:spPr>
      </p:pic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8244408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8910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11.5 – </a:t>
            </a:r>
            <a:r>
              <a:rPr lang="en-US" sz="3600" dirty="0" smtClean="0"/>
              <a:t>Oxides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4744"/>
            <a:ext cx="57606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>
                <a:solidFill>
                  <a:srgbClr val="C00000"/>
                </a:solidFill>
              </a:rPr>
              <a:t>Amphoteric oxides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Aluminium is a metal, so you would expect </a:t>
            </a:r>
            <a:r>
              <a:rPr lang="en-US" dirty="0" err="1"/>
              <a:t>aluminium</a:t>
            </a:r>
            <a:r>
              <a:rPr lang="en-US" dirty="0"/>
              <a:t> oxide to be a </a:t>
            </a:r>
            <a:r>
              <a:rPr lang="en-US" dirty="0" smtClean="0"/>
              <a:t>base. In </a:t>
            </a:r>
            <a:r>
              <a:rPr lang="en-US" dirty="0"/>
              <a:t>fact it is both acidic and basic. It acts as a base with hydrochloric acid:</a:t>
            </a:r>
          </a:p>
          <a:p>
            <a:pPr>
              <a:buClr>
                <a:srgbClr val="0070C0"/>
              </a:buClr>
              <a:tabLst>
                <a:tab pos="534988" algn="l"/>
                <a:tab pos="4398963" algn="l"/>
              </a:tabLst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Al</a:t>
            </a:r>
            <a:r>
              <a:rPr lang="en-US" baseline="-25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O</a:t>
            </a:r>
            <a:r>
              <a:rPr lang="en-US" baseline="-25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(s) 1 6HCl (</a:t>
            </a:r>
            <a:r>
              <a:rPr lang="en-US" dirty="0" err="1">
                <a:solidFill>
                  <a:srgbClr val="FF0000"/>
                </a:solidFill>
              </a:rPr>
              <a:t>aq</a:t>
            </a:r>
            <a:r>
              <a:rPr lang="en-US" dirty="0">
                <a:solidFill>
                  <a:srgbClr val="FF0000"/>
                </a:solidFill>
              </a:rPr>
              <a:t>) 2AlCl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dirty="0" err="1">
                <a:solidFill>
                  <a:srgbClr val="FF0000"/>
                </a:solidFill>
              </a:rPr>
              <a:t>aq</a:t>
            </a:r>
            <a:r>
              <a:rPr lang="en-US" dirty="0">
                <a:solidFill>
                  <a:srgbClr val="FF0000"/>
                </a:solidFill>
              </a:rPr>
              <a:t>) 1 3H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O (l)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But it acts as an acidic oxide with sodium hydroxide, giving a </a:t>
            </a:r>
            <a:r>
              <a:rPr lang="en-US" dirty="0" smtClean="0"/>
              <a:t>compound called </a:t>
            </a:r>
            <a:r>
              <a:rPr lang="en-US" dirty="0"/>
              <a:t>sodium aluminate:</a:t>
            </a:r>
          </a:p>
          <a:p>
            <a:pPr>
              <a:buClr>
                <a:srgbClr val="0070C0"/>
              </a:buClr>
              <a:tabLst>
                <a:tab pos="534988" algn="l"/>
                <a:tab pos="4398963" algn="l"/>
              </a:tabLst>
            </a:pPr>
            <a:r>
              <a:rPr lang="en-US" dirty="0" smtClean="0">
                <a:solidFill>
                  <a:srgbClr val="FF0000"/>
                </a:solidFill>
              </a:rPr>
              <a:t>	Al</a:t>
            </a:r>
            <a:r>
              <a:rPr lang="en-US" baseline="-25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O3 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i="1" dirty="0">
                <a:solidFill>
                  <a:srgbClr val="FF0000"/>
                </a:solidFill>
              </a:rPr>
              <a:t>s</a:t>
            </a:r>
            <a:r>
              <a:rPr lang="en-US" dirty="0">
                <a:solidFill>
                  <a:srgbClr val="FF0000"/>
                </a:solidFill>
              </a:rPr>
              <a:t>) 1 6NaOH (</a:t>
            </a:r>
            <a:r>
              <a:rPr lang="en-US" i="1" dirty="0" err="1">
                <a:solidFill>
                  <a:srgbClr val="FF0000"/>
                </a:solidFill>
              </a:rPr>
              <a:t>aq</a:t>
            </a:r>
            <a:r>
              <a:rPr lang="en-US" dirty="0">
                <a:solidFill>
                  <a:srgbClr val="FF0000"/>
                </a:solidFill>
              </a:rPr>
              <a:t>) 2Na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0000"/>
                </a:solidFill>
              </a:rPr>
              <a:t>AlO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i="1" dirty="0" err="1">
                <a:solidFill>
                  <a:srgbClr val="FF0000"/>
                </a:solidFill>
              </a:rPr>
              <a:t>aq</a:t>
            </a:r>
            <a:r>
              <a:rPr lang="en-US" dirty="0">
                <a:solidFill>
                  <a:srgbClr val="FF0000"/>
                </a:solidFill>
              </a:rPr>
              <a:t>) 1 3H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O (</a:t>
            </a:r>
            <a:r>
              <a:rPr lang="en-US" i="1" dirty="0">
                <a:solidFill>
                  <a:srgbClr val="FF0000"/>
                </a:solidFill>
              </a:rPr>
              <a:t>l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So </a:t>
            </a:r>
            <a:r>
              <a:rPr lang="en-US" dirty="0" err="1"/>
              <a:t>aluminium</a:t>
            </a:r>
            <a:r>
              <a:rPr lang="en-US" dirty="0"/>
              <a:t> oxide is called an amphoteric oxide.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An amphoteric oxide will react with both acids and </a:t>
            </a:r>
            <a:r>
              <a:rPr lang="en-US" b="1" dirty="0" smtClean="0"/>
              <a:t>alkalis. </a:t>
            </a:r>
            <a:r>
              <a:rPr lang="en-US" dirty="0" smtClean="0"/>
              <a:t>Zinc </a:t>
            </a:r>
            <a:r>
              <a:rPr lang="en-US" dirty="0"/>
              <a:t>oxide is also amphoteric.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>
                <a:solidFill>
                  <a:srgbClr val="C00000"/>
                </a:solidFill>
              </a:rPr>
              <a:t>Neutral oxides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Some oxides of non-metals are neither acidic nor basic: they are neutral.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Neutral oxides do not react with acids or bases.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The gases carbon monoxide, CO, and dinitrogen oxide, N</a:t>
            </a:r>
            <a:r>
              <a:rPr lang="en-US" baseline="-25000" dirty="0"/>
              <a:t>2</a:t>
            </a:r>
            <a:r>
              <a:rPr lang="en-US" dirty="0"/>
              <a:t>O are neutral</a:t>
            </a:r>
            <a:r>
              <a:rPr lang="en-US" dirty="0" smtClean="0"/>
              <a:t>. (</a:t>
            </a:r>
            <a:r>
              <a:rPr lang="en-US" dirty="0"/>
              <a:t>Other nitrogen oxides are acidic.)</a:t>
            </a:r>
            <a:endParaRPr lang="en-US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40153" y="2958043"/>
            <a:ext cx="2952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Zinc oxide: an amphoteric oxide. 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will react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with both acid and alkali.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199" y="1124744"/>
            <a:ext cx="2520281" cy="17838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199" y="3789040"/>
            <a:ext cx="2512745" cy="175669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940153" y="5589240"/>
            <a:ext cx="29523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pain. The neutral oxide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dinitrogen oxide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O) is used as an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anaesthetic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by dentists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It is also called laughing gas.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5708236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925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11.5 – </a:t>
            </a:r>
            <a:r>
              <a:rPr lang="en-US" sz="3600" dirty="0"/>
              <a:t>Oxides</a:t>
            </a:r>
            <a:endParaRPr lang="en-GB" sz="36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1379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/>
              <a:t>How would you show that magnesium oxide is a base?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Copy </a:t>
            </a:r>
            <a:r>
              <a:rPr lang="en-US" sz="2660" dirty="0"/>
              <a:t>and complete: Metals usually form </a:t>
            </a:r>
            <a:r>
              <a:rPr lang="en-US" sz="2660" dirty="0" smtClean="0"/>
              <a:t>___________ oxides, </a:t>
            </a:r>
            <a:r>
              <a:rPr lang="en-US" sz="2660" dirty="0"/>
              <a:t>while non-metals form </a:t>
            </a:r>
            <a:r>
              <a:rPr lang="en-US" sz="2660" dirty="0" smtClean="0"/>
              <a:t>___________ </a:t>
            </a:r>
            <a:r>
              <a:rPr lang="en-US" sz="2660" dirty="0"/>
              <a:t>oxides.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See </a:t>
            </a:r>
            <a:r>
              <a:rPr lang="en-US" sz="2660" dirty="0"/>
              <a:t>if you can arrange carbon, phosphorus and sulfur </a:t>
            </a:r>
            <a:r>
              <a:rPr lang="en-US" sz="2660" dirty="0" smtClean="0"/>
              <a:t>in order </a:t>
            </a:r>
            <a:r>
              <a:rPr lang="en-US" sz="2660" dirty="0"/>
              <a:t>of reactivity, using their reaction with oxygen.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What </a:t>
            </a:r>
            <a:r>
              <a:rPr lang="en-US" sz="2660" dirty="0"/>
              <a:t>colour change would you see, on adding </a:t>
            </a:r>
            <a:r>
              <a:rPr lang="en-US" sz="2660" dirty="0" smtClean="0"/>
              <a:t>litmus solution </a:t>
            </a:r>
            <a:r>
              <a:rPr lang="en-US" sz="2660" dirty="0"/>
              <a:t>to a solution of phosphorus pentoxide?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What </a:t>
            </a:r>
            <a:r>
              <a:rPr lang="en-US" sz="2660" dirty="0"/>
              <a:t>is an amphoteric oxide? Give two examples.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Dinitrogen </a:t>
            </a:r>
            <a:r>
              <a:rPr lang="en-US" sz="2660" dirty="0"/>
              <a:t>oxide is a neutral oxide. It is quite soluble in </a:t>
            </a:r>
            <a:r>
              <a:rPr lang="en-US" sz="2660" dirty="0" smtClean="0"/>
              <a:t>water. How </a:t>
            </a:r>
            <a:r>
              <a:rPr lang="en-US" sz="2660" dirty="0"/>
              <a:t>could you prove it is neutral?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83836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6700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574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You can make salts by reacting acids with metals, or insoluble bases, </a:t>
            </a:r>
            <a:r>
              <a:rPr lang="en-US" dirty="0" smtClean="0"/>
              <a:t>or soluble </a:t>
            </a:r>
            <a:r>
              <a:rPr lang="en-US" dirty="0"/>
              <a:t>bases (alkalis), or carbonates.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>
                <a:solidFill>
                  <a:srgbClr val="C00000"/>
                </a:solidFill>
              </a:rPr>
              <a:t>Starting with a metal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Zinc sulfate can be made by reacting dilute sulfuric acid with zinc:</a:t>
            </a:r>
          </a:p>
          <a:p>
            <a:pPr>
              <a:buClr>
                <a:srgbClr val="0070C0"/>
              </a:buClr>
              <a:tabLst>
                <a:tab pos="811213" algn="l"/>
                <a:tab pos="3675063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	Zn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SO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ZnSO</a:t>
            </a:r>
            <a:r>
              <a:rPr lang="en-US" b="1" baseline="-25000" dirty="0" smtClean="0">
                <a:solidFill>
                  <a:srgbClr val="FF0000"/>
                </a:solidFill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These are the steps</a:t>
            </a:r>
            <a:r>
              <a:rPr lang="en-US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 smtClean="0"/>
              <a:t>This </a:t>
            </a:r>
            <a:r>
              <a:rPr lang="en-US" dirty="0"/>
              <a:t>method is fine for making salts of magnesium, </a:t>
            </a:r>
            <a:r>
              <a:rPr lang="en-US" dirty="0" err="1"/>
              <a:t>aluminium</a:t>
            </a:r>
            <a:r>
              <a:rPr lang="en-US" dirty="0"/>
              <a:t>, </a:t>
            </a:r>
            <a:r>
              <a:rPr lang="en-US" dirty="0" smtClean="0"/>
              <a:t>zinc, and </a:t>
            </a:r>
            <a:r>
              <a:rPr lang="en-US" dirty="0"/>
              <a:t>iron. But you could not use it with sodium, potassium, or </a:t>
            </a:r>
            <a:r>
              <a:rPr lang="en-US" dirty="0" smtClean="0"/>
              <a:t>calcium, because </a:t>
            </a:r>
            <a:r>
              <a:rPr lang="en-US" dirty="0"/>
              <a:t>these metals react violently with acids.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4400179"/>
            <a:ext cx="28716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Add the zinc to the acid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beaker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It starts to dissolve,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and hydrogen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bubbles off.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Bubbling stops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when all the acid is used up.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91976" y="4400179"/>
            <a:ext cx="28228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Heat the solution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evaporate some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water, to obtain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saturated solution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Leave this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cool. Crystals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zinc sulfate appear.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19" y="2879070"/>
            <a:ext cx="2684538" cy="14140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847" y="2879070"/>
            <a:ext cx="2523333" cy="14140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4970" y="2946908"/>
            <a:ext cx="2819819" cy="93090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69806" y="4409817"/>
            <a:ext cx="25263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Some zinc is still left. (The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zinc was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excess.) Remove 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by filtering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This leaves an aqueous</a:t>
            </a:r>
          </a:p>
          <a:p>
            <a:pPr>
              <a:buClr>
                <a:srgbClr val="0070C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solution of zinc sulfate.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203848" y="2420888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8244408" y="16288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170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7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/>
              <a:t>At the other extreme, the reaction of lead with acids is too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slow</a:t>
            </a:r>
            <a:r>
              <a:rPr lang="en-US" sz="1600" dirty="0"/>
              <a:t>, </a:t>
            </a:r>
            <a:r>
              <a:rPr lang="en-US" sz="1600" dirty="0" smtClean="0"/>
              <a:t>and copper</a:t>
            </a:r>
            <a:r>
              <a:rPr lang="en-US" sz="1600" dirty="0"/>
              <a:t>, silver and gold do not react at all. (There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is </a:t>
            </a:r>
            <a:r>
              <a:rPr lang="en-US" sz="1600" dirty="0"/>
              <a:t>more about </a:t>
            </a:r>
            <a:r>
              <a:rPr lang="en-US" sz="1600" dirty="0" smtClean="0"/>
              <a:t>the reactivity </a:t>
            </a:r>
            <a:r>
              <a:rPr lang="en-US" sz="1600" dirty="0"/>
              <a:t>of metals with acids in Unit 13.2.)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b="1" dirty="0" smtClean="0">
                <a:solidFill>
                  <a:srgbClr val="C00000"/>
                </a:solidFill>
              </a:rPr>
              <a:t>Starting with an insoluble 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 smtClean="0"/>
              <a:t>Copper will not react with dilute sulfuric acid. So to make </a:t>
            </a:r>
            <a:br>
              <a:rPr lang="en-US" sz="1600" dirty="0" smtClean="0"/>
            </a:br>
            <a:r>
              <a:rPr lang="en-US" sz="1600" dirty="0" smtClean="0"/>
              <a:t>copper(II) sulfate</a:t>
            </a:r>
            <a:r>
              <a:rPr lang="en-US" sz="1600" dirty="0"/>
              <a:t>, you must start with a base such </a:t>
            </a:r>
            <a:r>
              <a:rPr lang="en-US" sz="1600" dirty="0" smtClean="0"/>
              <a:t>as copper(II</a:t>
            </a:r>
            <a:r>
              <a:rPr lang="en-US" sz="1600" dirty="0"/>
              <a:t>)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oxide</a:t>
            </a:r>
            <a:r>
              <a:rPr lang="en-US" sz="1600" dirty="0"/>
              <a:t>, which </a:t>
            </a:r>
            <a:r>
              <a:rPr lang="en-US" sz="1600" dirty="0" smtClean="0"/>
              <a:t>is insoluble</a:t>
            </a:r>
            <a:r>
              <a:rPr lang="en-US" sz="1600" dirty="0"/>
              <a:t>. The reaction that takes place is:</a:t>
            </a:r>
          </a:p>
          <a:p>
            <a:pPr lvl="1">
              <a:buClr>
                <a:srgbClr val="0070C0"/>
              </a:buClr>
              <a:tabLst>
                <a:tab pos="811213" algn="l"/>
                <a:tab pos="3589338" algn="l"/>
              </a:tabLst>
            </a:pPr>
            <a:r>
              <a:rPr lang="en-US" sz="1600" b="1" dirty="0" err="1">
                <a:solidFill>
                  <a:srgbClr val="FF0000"/>
                </a:solidFill>
              </a:rPr>
              <a:t>CuO</a:t>
            </a:r>
            <a:r>
              <a:rPr lang="en-US" sz="1600" b="1" dirty="0">
                <a:solidFill>
                  <a:srgbClr val="FF0000"/>
                </a:solidFill>
              </a:rPr>
              <a:t> (</a:t>
            </a:r>
            <a:r>
              <a:rPr lang="en-US" sz="1600" b="1" i="1" dirty="0">
                <a:solidFill>
                  <a:srgbClr val="FF0000"/>
                </a:solidFill>
              </a:rPr>
              <a:t>s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 smtClean="0">
                <a:solidFill>
                  <a:srgbClr val="FF0000"/>
                </a:solidFill>
              </a:rPr>
              <a:t>+ </a:t>
            </a:r>
            <a:r>
              <a:rPr lang="en-US" sz="1600" b="1" dirty="0">
                <a:solidFill>
                  <a:srgbClr val="FF0000"/>
                </a:solidFill>
              </a:rPr>
              <a:t>H</a:t>
            </a:r>
            <a:r>
              <a:rPr 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SO</a:t>
            </a:r>
            <a:r>
              <a:rPr lang="en-US" sz="1600" b="1" baseline="-25000" dirty="0">
                <a:solidFill>
                  <a:srgbClr val="FF0000"/>
                </a:solidFill>
              </a:rPr>
              <a:t>4</a:t>
            </a:r>
            <a:r>
              <a:rPr lang="en-US" sz="1600" b="1" dirty="0">
                <a:solidFill>
                  <a:srgbClr val="FF0000"/>
                </a:solidFill>
              </a:rPr>
              <a:t> (</a:t>
            </a:r>
            <a:r>
              <a:rPr lang="en-US" sz="1600" b="1" i="1" dirty="0" err="1">
                <a:solidFill>
                  <a:srgbClr val="FF0000"/>
                </a:solidFill>
              </a:rPr>
              <a:t>aq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 smtClean="0">
                <a:solidFill>
                  <a:srgbClr val="FF0000"/>
                </a:solidFill>
              </a:rPr>
              <a:t>	CuSO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dirty="0" err="1">
                <a:solidFill>
                  <a:srgbClr val="FF0000"/>
                </a:solidFill>
              </a:rPr>
              <a:t>aq</a:t>
            </a:r>
            <a:r>
              <a:rPr lang="en-US" sz="1600" b="1" dirty="0">
                <a:solidFill>
                  <a:srgbClr val="FF0000"/>
                </a:solidFill>
              </a:rPr>
              <a:t>) </a:t>
            </a:r>
            <a:r>
              <a:rPr lang="en-US" sz="1600" b="1" dirty="0" smtClean="0">
                <a:solidFill>
                  <a:srgbClr val="FF0000"/>
                </a:solidFill>
              </a:rPr>
              <a:t>+ </a:t>
            </a:r>
            <a:r>
              <a:rPr lang="en-US" sz="1600" b="1" dirty="0">
                <a:solidFill>
                  <a:srgbClr val="FF0000"/>
                </a:solidFill>
              </a:rPr>
              <a:t>H</a:t>
            </a:r>
            <a:r>
              <a:rPr 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O (l)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/>
              <a:t>The method is quite like the one above</a:t>
            </a:r>
            <a:r>
              <a:rPr lang="en-US" sz="16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600" dirty="0"/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/>
              <a:t>You could also use copper(II) carbonate as the starting compound here.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512" y="5062825"/>
            <a:ext cx="28716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Add some copper(II) oxide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to dilute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sulfuric acid. It dissolves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on warming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and the solution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turns blue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. Add more until no more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will dissolve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61128" y="5062825"/>
            <a:ext cx="275366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Heat the solution to obtain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 saturated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solution. Then leave it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to cool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. Crystals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of copper (II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sulfate form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. They look like the crystals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3163" y="5085184"/>
            <a:ext cx="293796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… which means all the acid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has now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been used up. Remove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the excess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solid by filtering.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This leaves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a blue solution of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copper(II) sulfate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in water.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843808" y="2996952"/>
            <a:ext cx="79471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140" y="3501008"/>
            <a:ext cx="1944216" cy="15121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3573016"/>
            <a:ext cx="2066609" cy="135124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8183" y="4077072"/>
            <a:ext cx="2586605" cy="9498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44" t="9007" r="4544" b="2175"/>
          <a:stretch/>
        </p:blipFill>
        <p:spPr>
          <a:xfrm>
            <a:off x="6444208" y="1139953"/>
            <a:ext cx="2448272" cy="16751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28183" y="2869420"/>
            <a:ext cx="271875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500" dirty="0">
                <a:latin typeface="FrutigerLTStd-Light"/>
              </a:rPr>
              <a:t>Crystals of copper(II) sulfate. They </a:t>
            </a:r>
            <a:r>
              <a:rPr lang="en-US" sz="1500" dirty="0" smtClean="0">
                <a:latin typeface="FrutigerLTStd-Light"/>
              </a:rPr>
              <a:t>are </a:t>
            </a:r>
            <a:r>
              <a:rPr lang="en-US" sz="1500" i="1" dirty="0" smtClean="0">
                <a:latin typeface="FrutigerLTStd-LightItalic"/>
              </a:rPr>
              <a:t>hydrated</a:t>
            </a:r>
            <a:r>
              <a:rPr lang="en-US" sz="1500" dirty="0">
                <a:latin typeface="FrutigerLTStd-Light"/>
              </a:rPr>
              <a:t>: they contain water </a:t>
            </a:r>
            <a:r>
              <a:rPr lang="en-US" sz="1500" dirty="0" smtClean="0">
                <a:latin typeface="FrutigerLTStd-Light"/>
              </a:rPr>
              <a:t>molecules in </a:t>
            </a:r>
            <a:r>
              <a:rPr lang="en-US" sz="1500" dirty="0">
                <a:latin typeface="FrutigerLTStd-Light"/>
              </a:rPr>
              <a:t>the crystal structure. Their full </a:t>
            </a:r>
            <a:r>
              <a:rPr lang="en-US" sz="1500" dirty="0" smtClean="0">
                <a:latin typeface="FrutigerLTStd-Light"/>
              </a:rPr>
              <a:t>formula </a:t>
            </a:r>
            <a:r>
              <a:rPr lang="en-GB" sz="1500" dirty="0" smtClean="0">
                <a:latin typeface="FrutigerLTStd-Light"/>
              </a:rPr>
              <a:t>is </a:t>
            </a:r>
            <a:r>
              <a:rPr lang="en-GB" sz="1500" b="1" dirty="0">
                <a:solidFill>
                  <a:srgbClr val="FF0000"/>
                </a:solidFill>
                <a:latin typeface="FrutigerLTStd-Light"/>
              </a:rPr>
              <a:t>CuSO</a:t>
            </a:r>
            <a:r>
              <a:rPr lang="en-GB" sz="1500" b="1" baseline="-25000" dirty="0">
                <a:solidFill>
                  <a:srgbClr val="FF0000"/>
                </a:solidFill>
                <a:latin typeface="FrutigerLTStd-Light"/>
              </a:rPr>
              <a:t>4</a:t>
            </a:r>
            <a:r>
              <a:rPr lang="en-GB" sz="1500" b="1" dirty="0">
                <a:solidFill>
                  <a:srgbClr val="FF0000"/>
                </a:solidFill>
                <a:latin typeface="FrutigerLTStd-Light"/>
              </a:rPr>
              <a:t>.5H</a:t>
            </a:r>
            <a:r>
              <a:rPr lang="en-GB" sz="1500" b="1" baseline="-25000" dirty="0">
                <a:solidFill>
                  <a:srgbClr val="FF0000"/>
                </a:solidFill>
                <a:latin typeface="FrutigerLTStd-Light"/>
              </a:rPr>
              <a:t>2</a:t>
            </a:r>
            <a:r>
              <a:rPr lang="en-GB" sz="1500" b="1" dirty="0">
                <a:solidFill>
                  <a:srgbClr val="FF0000"/>
                </a:solidFill>
                <a:latin typeface="FrutigerLTStd-Light"/>
              </a:rPr>
              <a:t>O</a:t>
            </a:r>
            <a:r>
              <a:rPr lang="en-GB" sz="1500" dirty="0">
                <a:latin typeface="FrutigerLTStd-Light"/>
              </a:rPr>
              <a:t>.</a:t>
            </a:r>
            <a:endParaRPr lang="en-GB" sz="1500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688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1">
              <a:buClr>
                <a:srgbClr val="0070C0"/>
              </a:buClr>
              <a:tabLst>
                <a:tab pos="811213" algn="l"/>
                <a:tab pos="4933950" algn="l"/>
              </a:tabLst>
            </a:pPr>
            <a:r>
              <a:rPr lang="en-US" sz="2800" b="1" dirty="0" err="1" smtClean="0">
                <a:solidFill>
                  <a:srgbClr val="FF0000"/>
                </a:solidFill>
              </a:rPr>
              <a:t>CuO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i="1" dirty="0">
                <a:solidFill>
                  <a:srgbClr val="FF0000"/>
                </a:solidFill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>
                <a:solidFill>
                  <a:srgbClr val="FF0000"/>
                </a:solidFill>
              </a:rPr>
              <a:t>H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SO</a:t>
            </a:r>
            <a:r>
              <a:rPr lang="en-US" sz="2800" b="1" baseline="-25000" dirty="0">
                <a:solidFill>
                  <a:srgbClr val="FF0000"/>
                </a:solidFill>
              </a:rPr>
              <a:t>4</a:t>
            </a:r>
            <a:r>
              <a:rPr lang="en-US" sz="2800" b="1" dirty="0">
                <a:solidFill>
                  <a:srgbClr val="FF0000"/>
                </a:solidFill>
              </a:rPr>
              <a:t> (</a:t>
            </a:r>
            <a:r>
              <a:rPr lang="en-US" sz="2800" b="1" i="1" dirty="0" err="1">
                <a:solidFill>
                  <a:srgbClr val="FF0000"/>
                </a:solidFill>
              </a:rPr>
              <a:t>aq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	CuSO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dirty="0" err="1">
                <a:solidFill>
                  <a:srgbClr val="FF0000"/>
                </a:solidFill>
              </a:rPr>
              <a:t>aq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>
                <a:solidFill>
                  <a:srgbClr val="FF0000"/>
                </a:solidFill>
              </a:rPr>
              <a:t>H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O (l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067944" y="1412776"/>
            <a:ext cx="1008112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11.6 - How to make copper sulfa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1700808"/>
            <a:ext cx="7776864" cy="4374486"/>
          </a:xfrm>
          <a:prstGeom prst="rect">
            <a:avLst/>
          </a:prstGeom>
        </p:spPr>
      </p:pic>
      <p:sp>
        <p:nvSpPr>
          <p:cNvPr id="7" name="TextBox 6">
            <a:hlinkClick r:id="rId6" action="ppaction://hlinkfile"/>
          </p:cNvPr>
          <p:cNvSpPr txBox="1"/>
          <p:nvPr/>
        </p:nvSpPr>
        <p:spPr>
          <a:xfrm>
            <a:off x="3403167" y="6165304"/>
            <a:ext cx="2032929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sz="2400" dirty="0" smtClean="0"/>
              <a:t>Or Click Here</a:t>
            </a:r>
            <a:endParaRPr lang="en-GB" sz="2400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5538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04867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100" b="1" dirty="0">
                <a:solidFill>
                  <a:srgbClr val="C00000"/>
                </a:solidFill>
              </a:rPr>
              <a:t>Starting with an alkali (soluble base)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100" dirty="0"/>
              <a:t>It is dangerous to add sodium to acid. So to make sodium salts, </a:t>
            </a:r>
            <a:r>
              <a:rPr lang="en-US" sz="2100" dirty="0" smtClean="0"/>
              <a:t>start with </a:t>
            </a:r>
            <a:r>
              <a:rPr lang="en-US" sz="2100" dirty="0"/>
              <a:t>sodium hydroxide. You can make sodium chloride like this:</a:t>
            </a:r>
          </a:p>
          <a:p>
            <a:pPr>
              <a:buClr>
                <a:srgbClr val="0070C0"/>
              </a:buClr>
              <a:tabLst>
                <a:tab pos="361950" algn="l"/>
                <a:tab pos="3589338" algn="l"/>
                <a:tab pos="3675063" algn="l"/>
                <a:tab pos="4398963" algn="l"/>
              </a:tabLst>
            </a:pPr>
            <a:r>
              <a:rPr lang="en-US" sz="2100" dirty="0" smtClean="0"/>
              <a:t>	</a:t>
            </a:r>
            <a:r>
              <a:rPr lang="en-US" sz="2100" b="1" dirty="0" err="1" smtClean="0">
                <a:solidFill>
                  <a:srgbClr val="FF0000"/>
                </a:solidFill>
              </a:rPr>
              <a:t>NaOH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baseline="-25000" dirty="0">
                <a:solidFill>
                  <a:srgbClr val="FF0000"/>
                </a:solidFill>
              </a:rPr>
              <a:t>1</a:t>
            </a:r>
            <a:r>
              <a:rPr lang="en-US" sz="2100" b="1" dirty="0">
                <a:solidFill>
                  <a:srgbClr val="FF0000"/>
                </a:solidFill>
              </a:rPr>
              <a:t> </a:t>
            </a:r>
            <a:r>
              <a:rPr lang="en-US" sz="2100" b="1" dirty="0" err="1" smtClean="0">
                <a:solidFill>
                  <a:srgbClr val="FF0000"/>
                </a:solidFill>
              </a:rPr>
              <a:t>HCl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	</a:t>
            </a:r>
            <a:r>
              <a:rPr lang="en-US" sz="2100" b="1" dirty="0" err="1" smtClean="0">
                <a:solidFill>
                  <a:srgbClr val="FF0000"/>
                </a:solidFill>
              </a:rPr>
              <a:t>NaCl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</a:t>
            </a:r>
            <a:r>
              <a:rPr lang="en-US" sz="2100" b="1" dirty="0">
                <a:solidFill>
                  <a:srgbClr val="FF0000"/>
                </a:solidFill>
              </a:rPr>
              <a:t>H</a:t>
            </a:r>
            <a:r>
              <a:rPr lang="en-US" sz="2100" b="1" baseline="-25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O 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smtClean="0">
                <a:solidFill>
                  <a:srgbClr val="FF0000"/>
                </a:solidFill>
              </a:rPr>
              <a:t>l</a:t>
            </a:r>
            <a:r>
              <a:rPr lang="en-US" sz="2100" b="1" dirty="0" smtClean="0">
                <a:solidFill>
                  <a:srgbClr val="FF0000"/>
                </a:solidFill>
              </a:rPr>
              <a:t>)</a:t>
            </a:r>
            <a:endParaRPr lang="en-US" sz="210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100" dirty="0"/>
              <a:t>Both reactants are soluble, and no gas bubbles off. So how can you </a:t>
            </a:r>
            <a:r>
              <a:rPr lang="en-US" sz="2100" dirty="0" smtClean="0"/>
              <a:t>tell when </a:t>
            </a:r>
            <a:r>
              <a:rPr lang="en-US" sz="2100" dirty="0"/>
              <a:t>the reaction is complete? By carrying out a titration.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100" dirty="0"/>
              <a:t>In a titration, one reactant is slowly added to the other in the presence </a:t>
            </a:r>
            <a:r>
              <a:rPr lang="en-US" sz="2100" dirty="0" smtClean="0"/>
              <a:t>of an </a:t>
            </a:r>
            <a:r>
              <a:rPr lang="en-US" sz="2100" dirty="0"/>
              <a:t>indicator. The indicator changes colour when </a:t>
            </a:r>
            <a:r>
              <a:rPr lang="en-US" sz="2100" dirty="0" smtClean="0"/>
              <a:t>the </a:t>
            </a:r>
            <a:r>
              <a:rPr lang="en-US" sz="2100" dirty="0"/>
              <a:t>reaction is complete.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100" dirty="0"/>
              <a:t>So you know how much reactant is needed for a complete </a:t>
            </a:r>
            <a:r>
              <a:rPr lang="en-US" sz="2100" dirty="0" smtClean="0"/>
              <a:t>reaction. Now </a:t>
            </a:r>
            <a:r>
              <a:rPr lang="en-US" sz="2100" dirty="0"/>
              <a:t>you can mix the correct amounts, without the indicator.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28183" y="3574757"/>
            <a:ext cx="2592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FrutigerLTStd-Light"/>
              </a:rPr>
              <a:t>The phenolphthalein says 'alkaline'.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148158"/>
            <a:ext cx="2650353" cy="2294749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3275856" y="2924944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98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001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70" b="1" dirty="0">
                <a:solidFill>
                  <a:srgbClr val="C00000"/>
                </a:solidFill>
              </a:rPr>
              <a:t>The steps in making sodium chloride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70" dirty="0"/>
              <a:t>You could use </a:t>
            </a:r>
            <a:r>
              <a:rPr lang="en-US" sz="1970" b="1" dirty="0"/>
              <a:t>phenolphthalein</a:t>
            </a:r>
            <a:r>
              <a:rPr lang="en-US" sz="1970" dirty="0"/>
              <a:t> as the indicator. It is pink in </a:t>
            </a:r>
            <a:r>
              <a:rPr lang="en-US" sz="1970" dirty="0" smtClean="0"/>
              <a:t>alkaline solution</a:t>
            </a:r>
            <a:r>
              <a:rPr lang="en-US" sz="1970" dirty="0"/>
              <a:t>, but </a:t>
            </a:r>
            <a:r>
              <a:rPr lang="en-US" sz="1970" dirty="0" err="1"/>
              <a:t>colourless</a:t>
            </a:r>
            <a:r>
              <a:rPr lang="en-US" sz="1970" dirty="0"/>
              <a:t> in neutral and acid solutions. These are the steps: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542" y="2475168"/>
            <a:ext cx="2623953" cy="209125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9512" y="4915034"/>
            <a:ext cx="2736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Put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25cm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sodium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hydroxide solution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into a flask, using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pipette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(for accuracy). Add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two drops of phenolphthalein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61128" y="4915034"/>
            <a:ext cx="27536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The indicator suddenly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turns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colourless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So the alkali has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all been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up. The solution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now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neutral. Add no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more acid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03847" y="4915034"/>
            <a:ext cx="25202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Add the acid from 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burette, just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little at a time. Swirl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flask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carefully, to help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acid and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alkali mix.</a:t>
            </a: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2494450"/>
            <a:ext cx="2088232" cy="21790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0953" y="2694155"/>
            <a:ext cx="2753836" cy="1979320"/>
          </a:xfrm>
          <a:prstGeom prst="rect">
            <a:avLst/>
          </a:prstGeom>
        </p:spPr>
      </p:pic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8244408" y="21659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963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54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70" b="1" dirty="0">
                <a:solidFill>
                  <a:srgbClr val="C00000"/>
                </a:solidFill>
              </a:rPr>
              <a:t>The steps in making sodium </a:t>
            </a:r>
            <a:r>
              <a:rPr lang="en-US" sz="1970" b="1" dirty="0" smtClean="0">
                <a:solidFill>
                  <a:srgbClr val="C00000"/>
                </a:solidFill>
              </a:rPr>
              <a:t>chloride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970" b="1" dirty="0">
              <a:solidFill>
                <a:srgbClr val="C00000"/>
              </a:solidFill>
            </a:endParaRP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sz="197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70" dirty="0"/>
              <a:t>You could use the same method for making potassium salts </a:t>
            </a:r>
            <a:r>
              <a:rPr lang="en-US" sz="1970" dirty="0" smtClean="0"/>
              <a:t>from potassium </a:t>
            </a:r>
            <a:r>
              <a:rPr lang="en-US" sz="1970" dirty="0"/>
              <a:t>hydroxide, and ammonium salts from ammonia solution</a:t>
            </a:r>
            <a:r>
              <a:rPr lang="en-US" sz="1970" dirty="0" smtClean="0"/>
              <a:t>.</a:t>
            </a:r>
            <a:endParaRPr lang="en-US" sz="197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4005064"/>
            <a:ext cx="294664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4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 Find how much acid you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added, using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the scale on the burette.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This tells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you how much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acid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needed to </a:t>
            </a:r>
            <a:r>
              <a:rPr lang="en-US" sz="1840" dirty="0" err="1"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25cm</a:t>
            </a:r>
            <a:r>
              <a:rPr lang="en-US" sz="184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of the alkali.</a:t>
            </a:r>
            <a:endParaRPr lang="en-GB" sz="18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38819" y="4005064"/>
            <a:ext cx="2753661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4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 Finally, heat the solution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from the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flask to evaporate the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water. White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crystals of sodium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chloride will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be left behind.</a:t>
            </a:r>
            <a:endParaRPr lang="en-GB" sz="18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98164" y="4005064"/>
            <a:ext cx="288600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4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 Now repeat without the indicator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It would be an impurity.) Put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25cm</a:t>
            </a:r>
            <a:r>
              <a:rPr lang="en-US" sz="184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alkali in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the flask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. Add the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amount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of acid 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84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sz="18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40" dirty="0">
                <a:latin typeface="Arial" panose="020B0604020202020204" pitchFamily="34" charset="0"/>
                <a:cs typeface="Arial" panose="020B0604020202020204" pitchFamily="34" charset="0"/>
              </a:rPr>
              <a:t>it.</a:t>
            </a:r>
            <a:endParaRPr lang="en-GB" sz="18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556792"/>
            <a:ext cx="1944216" cy="24482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7863" y="1556792"/>
            <a:ext cx="2520281" cy="19829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168" y="1607455"/>
            <a:ext cx="2753660" cy="1412961"/>
          </a:xfrm>
          <a:prstGeom prst="rect">
            <a:avLst/>
          </a:prstGeom>
        </p:spPr>
      </p:pic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8244408" y="27420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249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11.6 – </a:t>
            </a:r>
            <a:r>
              <a:rPr lang="en-US" sz="4000" dirty="0" smtClean="0"/>
              <a:t>Making Salts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7" cy="39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70" b="1" dirty="0">
                <a:solidFill>
                  <a:srgbClr val="C00000"/>
                </a:solidFill>
              </a:rPr>
              <a:t>The steps in making sodium chloride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3403167" y="6165304"/>
            <a:ext cx="2032929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sz="2400" dirty="0" smtClean="0"/>
              <a:t>Or Click Here</a:t>
            </a:r>
            <a:endParaRPr lang="en-GB" sz="2400" dirty="0"/>
          </a:p>
        </p:txBody>
      </p:sp>
      <p:pic>
        <p:nvPicPr>
          <p:cNvPr id="2" name="11.6 - The making of table sal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8" y="1520237"/>
            <a:ext cx="7992888" cy="4496000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447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11.6 – </a:t>
            </a:r>
            <a:r>
              <a:rPr lang="en-US" sz="4000" dirty="0"/>
              <a:t>Making Salts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1379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What </a:t>
            </a:r>
            <a:r>
              <a:rPr lang="en-US" sz="2660" dirty="0"/>
              <a:t>will you start with, to make the salt zinc chloride?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You </a:t>
            </a:r>
            <a:r>
              <a:rPr lang="en-US" sz="2660" dirty="0"/>
              <a:t>would not make lead salts by reacting lead with </a:t>
            </a:r>
            <a:r>
              <a:rPr lang="en-US" sz="2660" dirty="0" smtClean="0"/>
              <a:t>acids.</a:t>
            </a:r>
            <a:br>
              <a:rPr lang="en-US" sz="2660" dirty="0" smtClean="0"/>
            </a:br>
            <a:r>
              <a:rPr lang="en-US" sz="2660" b="1" dirty="0" smtClean="0"/>
              <a:t>a</a:t>
            </a:r>
            <a:r>
              <a:rPr lang="en-US" sz="2660" dirty="0" smtClean="0"/>
              <a:t> </a:t>
            </a:r>
            <a:r>
              <a:rPr lang="en-US" sz="2660" dirty="0"/>
              <a:t>Why not? </a:t>
            </a:r>
            <a:r>
              <a:rPr lang="en-US" sz="2660" dirty="0" smtClean="0"/>
              <a:t>  </a:t>
            </a:r>
            <a:r>
              <a:rPr lang="en-US" sz="2660" b="1" dirty="0" smtClean="0"/>
              <a:t>b</a:t>
            </a:r>
            <a:r>
              <a:rPr lang="en-US" sz="2660" dirty="0" smtClean="0"/>
              <a:t> </a:t>
            </a:r>
            <a:r>
              <a:rPr lang="en-US" sz="2660" dirty="0"/>
              <a:t>Suggest a way to make lead nitrate.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Look </a:t>
            </a:r>
            <a:r>
              <a:rPr lang="en-US" sz="2660" dirty="0"/>
              <a:t>at step 2 at the top of </a:t>
            </a:r>
            <a:r>
              <a:rPr lang="en-US" sz="2660" dirty="0" smtClean="0">
                <a:hlinkClick r:id="rId3" action="ppaction://hlinksldjump"/>
              </a:rPr>
              <a:t>slide 41</a:t>
            </a:r>
            <a:r>
              <a:rPr lang="en-US" sz="2660" dirty="0" smtClean="0"/>
              <a:t>. </a:t>
            </a:r>
            <a:r>
              <a:rPr lang="en-US" sz="2660" dirty="0"/>
              <a:t>The zinc was </a:t>
            </a:r>
            <a:r>
              <a:rPr lang="en-US" sz="2660" dirty="0" smtClean="0"/>
              <a:t>in excess</a:t>
            </a:r>
            <a:r>
              <a:rPr lang="en-US" sz="2660" dirty="0"/>
              <a:t>. What does that mean? (Check the glossary?)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What </a:t>
            </a:r>
            <a:r>
              <a:rPr lang="en-US" sz="2660" dirty="0"/>
              <a:t>is the purpose of a titration?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For </a:t>
            </a:r>
            <a:r>
              <a:rPr lang="en-US" sz="2660" dirty="0"/>
              <a:t>carrying out a titration, a burette and pipette are </a:t>
            </a:r>
            <a:r>
              <a:rPr lang="en-US" sz="2660" dirty="0" smtClean="0"/>
              <a:t>used rather </a:t>
            </a:r>
            <a:r>
              <a:rPr lang="en-US" sz="2660" dirty="0"/>
              <a:t>than measuring cylinders. Why?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660" dirty="0" smtClean="0"/>
              <a:t>You </a:t>
            </a:r>
            <a:r>
              <a:rPr lang="en-US" sz="2660" dirty="0"/>
              <a:t>are asked to make the salt ammonium </a:t>
            </a:r>
            <a:r>
              <a:rPr lang="en-US" sz="2660" dirty="0" smtClean="0"/>
              <a:t>nitrate. Which </a:t>
            </a:r>
            <a:r>
              <a:rPr lang="en-US" sz="2660" dirty="0"/>
              <a:t>reactants will you use?</a:t>
            </a:r>
          </a:p>
        </p:txBody>
      </p:sp>
      <p:sp>
        <p:nvSpPr>
          <p:cNvPr id="10" name="TextBox 9">
            <a:hlinkClick r:id="rId4" action="ppaction://hlinkfile"/>
          </p:cNvPr>
          <p:cNvSpPr txBox="1"/>
          <p:nvPr/>
        </p:nvSpPr>
        <p:spPr>
          <a:xfrm>
            <a:off x="8281242" y="583836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244408" y="378904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324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100" dirty="0"/>
              <a:t>11.7 - </a:t>
            </a:r>
            <a:r>
              <a:rPr lang="en-US" sz="3100" dirty="0"/>
              <a:t>Making Insoluble Salts by Precipitation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100" b="1" dirty="0">
                <a:solidFill>
                  <a:srgbClr val="C00000"/>
                </a:solidFill>
              </a:rPr>
              <a:t>Not all salts are soluble</a:t>
            </a:r>
            <a:endParaRPr lang="en-US" sz="210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100" dirty="0"/>
              <a:t>The salts we looked at so far have all been soluble. You could obtain </a:t>
            </a:r>
            <a:r>
              <a:rPr lang="en-US" sz="2100" dirty="0" smtClean="0"/>
              <a:t>them as </a:t>
            </a:r>
            <a:r>
              <a:rPr lang="en-US" sz="2100" dirty="0"/>
              <a:t>crystals, by evaporating solutions. But not all salts are </a:t>
            </a:r>
            <a:r>
              <a:rPr lang="en-US" sz="2100" dirty="0" smtClean="0"/>
              <a:t>soluble. This </a:t>
            </a:r>
            <a:r>
              <a:rPr lang="en-US" sz="2100" dirty="0"/>
              <a:t>table shows the ‘rules’ for the solubility of salts: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79097"/>
              </p:ext>
            </p:extLst>
          </p:nvPr>
        </p:nvGraphicFramePr>
        <p:xfrm>
          <a:off x="323528" y="2623904"/>
          <a:ext cx="8424936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1800200"/>
                <a:gridCol w="331236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Soluable</a:t>
                      </a:r>
                      <a:endParaRPr lang="en-GB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Insoluable</a:t>
                      </a:r>
                      <a:endParaRPr lang="en-GB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3685">
                <a:tc>
                  <a:txBody>
                    <a:bodyPr/>
                    <a:lstStyle/>
                    <a:p>
                      <a:r>
                        <a:rPr kumimoji="0" lang="en-GB" sz="22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sodium, potassium, and ammonium salts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2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nitrates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Chlorides …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except</a:t>
                      </a:r>
                      <a:endParaRPr lang="en-GB" sz="2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silver and lead chloride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Sulfates</a:t>
                      </a:r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...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except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calcium, barium and lead sulfate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Sodium, potassium, and</a:t>
                      </a:r>
                    </a:p>
                    <a:p>
                      <a:r>
                        <a:rPr kumimoji="0" lang="en-GB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ammonium carbonates . ...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 all other carbonates are insoluble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8244408" y="20939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71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100" dirty="0"/>
              <a:t>11.7 - </a:t>
            </a:r>
            <a:r>
              <a:rPr lang="en-US" sz="3100" dirty="0"/>
              <a:t>Making Insoluble Salts by Precipitation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>
                <a:solidFill>
                  <a:srgbClr val="C00000"/>
                </a:solidFill>
              </a:rPr>
              <a:t>Making insoluble salts by precipitation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Insoluble salts can be made by </a:t>
            </a:r>
            <a:r>
              <a:rPr lang="en-US" dirty="0" smtClean="0"/>
              <a:t>precipitation. Barium </a:t>
            </a:r>
            <a:r>
              <a:rPr lang="en-US" dirty="0"/>
              <a:t>sulfate is an insoluble salt. You can make it by mixing </a:t>
            </a:r>
            <a:r>
              <a:rPr lang="en-US" dirty="0" smtClean="0"/>
              <a:t>solutions of </a:t>
            </a:r>
            <a:r>
              <a:rPr lang="en-US" dirty="0"/>
              <a:t>barium chloride and magnesium sulfate</a:t>
            </a:r>
            <a:r>
              <a:rPr lang="en-US" dirty="0" smtClean="0"/>
              <a:t>: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endParaRPr lang="en-US" sz="1400" dirty="0" smtClean="0"/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The equation for the reaction is: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	BaCl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MgSO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BaSO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MgCl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The ionic equation is: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	Ba</a:t>
            </a:r>
            <a:r>
              <a:rPr lang="en-US" b="1" baseline="30000" dirty="0" smtClean="0">
                <a:solidFill>
                  <a:srgbClr val="FF0000"/>
                </a:solidFill>
              </a:rPr>
              <a:t>1+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SO</a:t>
            </a:r>
            <a:r>
              <a:rPr lang="en-US" b="1" baseline="-25000" dirty="0" smtClean="0">
                <a:solidFill>
                  <a:srgbClr val="FF0000"/>
                </a:solidFill>
              </a:rPr>
              <a:t>4</a:t>
            </a:r>
            <a:r>
              <a:rPr lang="en-US" b="1" baseline="30000" dirty="0" smtClean="0">
                <a:solidFill>
                  <a:srgbClr val="FF0000"/>
                </a:solidFill>
              </a:rPr>
              <a:t>2-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BaSO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/>
              <a:t>This does not show the magnesium and chloride ions, because they </a:t>
            </a:r>
            <a:r>
              <a:rPr lang="en-US" dirty="0" smtClean="0"/>
              <a:t>are spectator </a:t>
            </a:r>
            <a:r>
              <a:rPr lang="en-US" dirty="0"/>
              <a:t>ions. They are present, but do not take part in the reaction.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3925505"/>
            <a:ext cx="2736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A solution of barium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chloride, </a:t>
            </a:r>
            <a:r>
              <a:rPr lang="en-US" sz="1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BaCl</a:t>
            </a:r>
            <a:r>
              <a:rPr lang="en-US" sz="15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contains barium ions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and chloride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ions, as shown here.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40153" y="4149080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When you mix the two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solutions, the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barium and sulfate ions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bond together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. Barium sulfate forms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as a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precipitate.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87824" y="3925505"/>
            <a:ext cx="28860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A solution of magnesium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sulfate, </a:t>
            </a:r>
            <a:r>
              <a:rPr lang="en-US" sz="1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MgSO</a:t>
            </a:r>
            <a:r>
              <a:rPr lang="en-US" sz="1500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contains magnesium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ions and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sulfate ions.</a:t>
            </a:r>
            <a:endParaRPr 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060848"/>
            <a:ext cx="2376264" cy="17545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1840" y="2060848"/>
            <a:ext cx="2516185" cy="18807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2060848"/>
            <a:ext cx="1516333" cy="2088233"/>
          </a:xfrm>
          <a:prstGeom prst="rect">
            <a:avLst/>
          </a:prstGeom>
        </p:spPr>
      </p:pic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8244408" y="20939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507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100" dirty="0"/>
              <a:t>11.7 - </a:t>
            </a:r>
            <a:r>
              <a:rPr lang="en-US" sz="3100" dirty="0"/>
              <a:t>Making Insoluble Salts by Precipitation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760640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40" b="1" dirty="0" smtClean="0">
                <a:solidFill>
                  <a:srgbClr val="C00000"/>
                </a:solidFill>
              </a:rPr>
              <a:t>The </a:t>
            </a:r>
            <a:r>
              <a:rPr lang="en-US" sz="1940" b="1" dirty="0">
                <a:solidFill>
                  <a:srgbClr val="C00000"/>
                </a:solidFill>
              </a:rPr>
              <a:t>steps in making barium sulfate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1940" dirty="0" smtClean="0"/>
              <a:t>Make </a:t>
            </a:r>
            <a:r>
              <a:rPr lang="en-US" sz="1940" dirty="0"/>
              <a:t>up solutions of barium chloride and magnesium sulfate.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1940" dirty="0" smtClean="0"/>
              <a:t>Mix </a:t>
            </a:r>
            <a:r>
              <a:rPr lang="en-US" sz="1940" dirty="0"/>
              <a:t>them. A white precipitate of barium sulfate forms at once.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1940" dirty="0" smtClean="0"/>
              <a:t>Filter </a:t>
            </a:r>
            <a:r>
              <a:rPr lang="en-US" sz="1940" dirty="0"/>
              <a:t>the mixture. The precipitate is trapped in the filter paper.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1940" dirty="0" smtClean="0"/>
              <a:t>Rinse </a:t>
            </a:r>
            <a:r>
              <a:rPr lang="en-US" sz="1940" dirty="0"/>
              <a:t>the precipitate by running distilled water through it.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1940" dirty="0" smtClean="0"/>
              <a:t>Then </a:t>
            </a:r>
            <a:r>
              <a:rPr lang="en-US" sz="1940" dirty="0"/>
              <a:t>place it in a warm oven to dry</a:t>
            </a:r>
            <a:r>
              <a:rPr lang="en-US" sz="1940" dirty="0" smtClean="0"/>
              <a:t>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940" b="1" dirty="0">
                <a:solidFill>
                  <a:srgbClr val="C00000"/>
                </a:solidFill>
              </a:rPr>
              <a:t>Choosing the starting compounds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40" dirty="0"/>
              <a:t>Barium sulfate can also be made </a:t>
            </a:r>
            <a:r>
              <a:rPr lang="en-US" sz="1940" dirty="0" smtClean="0"/>
              <a:t>from </a:t>
            </a:r>
            <a:r>
              <a:rPr lang="en-US" sz="1940" dirty="0"/>
              <a:t>barium nitrate and sodium </a:t>
            </a:r>
            <a:r>
              <a:rPr lang="en-US" sz="1940" dirty="0" smtClean="0"/>
              <a:t>sulfate, since </a:t>
            </a:r>
            <a:r>
              <a:rPr lang="en-US" sz="1940" dirty="0"/>
              <a:t>both of these are soluble. As long as barium ions and sulfate ions </a:t>
            </a:r>
            <a:r>
              <a:rPr lang="en-US" sz="1940" dirty="0" smtClean="0"/>
              <a:t>are present</a:t>
            </a:r>
            <a:r>
              <a:rPr lang="en-US" sz="1940" dirty="0"/>
              <a:t>, barium sulfate will precipitate.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940" dirty="0"/>
              <a:t>To precipitate an insoluble salt, you must mix a solution </a:t>
            </a:r>
            <a:r>
              <a:rPr lang="en-US" sz="1940" dirty="0" smtClean="0"/>
              <a:t>that contains </a:t>
            </a:r>
            <a:r>
              <a:rPr lang="en-US" sz="1940" dirty="0"/>
              <a:t>its positive ions with one that contains its negative ions.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983"/>
          <a:stretch/>
        </p:blipFill>
        <p:spPr>
          <a:xfrm>
            <a:off x="6743328" y="1194325"/>
            <a:ext cx="2077144" cy="201865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92180" y="3284984"/>
            <a:ext cx="2700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precipitation of barium sulfate.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986" y="3861049"/>
            <a:ext cx="2081486" cy="173294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40152" y="5661248"/>
            <a:ext cx="2880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paint we use for home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decoration contains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insoluble pigments like these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usually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made by precipitation.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084168" y="11578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006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100" dirty="0"/>
              <a:t>11.7 - </a:t>
            </a:r>
            <a:r>
              <a:rPr lang="en-US" sz="3100" dirty="0"/>
              <a:t>Making Insoluble Salts by Precipitation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0486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000" b="1" dirty="0" smtClean="0">
                <a:solidFill>
                  <a:srgbClr val="C00000"/>
                </a:solidFill>
              </a:rPr>
              <a:t>The </a:t>
            </a:r>
            <a:r>
              <a:rPr lang="en-US" sz="2000" b="1" dirty="0">
                <a:solidFill>
                  <a:srgbClr val="C00000"/>
                </a:solidFill>
              </a:rPr>
              <a:t>steps in making barium sulfate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2000" dirty="0" smtClean="0"/>
              <a:t>Make </a:t>
            </a:r>
            <a:r>
              <a:rPr lang="en-US" sz="2000" dirty="0"/>
              <a:t>up solutions of barium chloride and magnesium sulfate.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2000" dirty="0" smtClean="0"/>
              <a:t>Mix </a:t>
            </a:r>
            <a:r>
              <a:rPr lang="en-US" sz="2000" dirty="0"/>
              <a:t>them. A white precipitate of barium sulfate forms at once.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2000" dirty="0" smtClean="0"/>
              <a:t>Filter </a:t>
            </a:r>
            <a:r>
              <a:rPr lang="en-US" sz="2000" dirty="0"/>
              <a:t>the mixture. The precipitate is trapped in the filter paper.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2000" dirty="0" smtClean="0"/>
              <a:t>Rinse </a:t>
            </a:r>
            <a:r>
              <a:rPr lang="en-US" sz="2000" dirty="0"/>
              <a:t>the precipitate by running distilled water through it.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98963" algn="l"/>
              </a:tabLst>
            </a:pPr>
            <a:r>
              <a:rPr lang="en-US" sz="2000" dirty="0" smtClean="0"/>
              <a:t>Then </a:t>
            </a:r>
            <a:r>
              <a:rPr lang="en-US" sz="2000" dirty="0"/>
              <a:t>place it in a warm oven to dry</a:t>
            </a:r>
            <a:r>
              <a:rPr lang="en-US" sz="2000" dirty="0" smtClean="0"/>
              <a:t>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000" b="1" dirty="0">
                <a:solidFill>
                  <a:srgbClr val="C00000"/>
                </a:solidFill>
              </a:rPr>
              <a:t>Choosing the starting compounds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000" dirty="0"/>
              <a:t>Barium sulfate can also be made </a:t>
            </a:r>
            <a:r>
              <a:rPr lang="en-US" sz="2000" dirty="0" smtClean="0"/>
              <a:t>from </a:t>
            </a:r>
            <a:r>
              <a:rPr lang="en-US" sz="2000" dirty="0"/>
              <a:t>barium nitrate and sodium </a:t>
            </a:r>
            <a:r>
              <a:rPr lang="en-US" sz="2000" dirty="0" smtClean="0"/>
              <a:t>sulfate, since </a:t>
            </a:r>
            <a:r>
              <a:rPr lang="en-US" sz="2000" dirty="0"/>
              <a:t>both of these are soluble. As long as barium ions and sulfate ions </a:t>
            </a:r>
            <a:r>
              <a:rPr lang="en-US" sz="2000" dirty="0" smtClean="0"/>
              <a:t>are present</a:t>
            </a:r>
            <a:r>
              <a:rPr lang="en-US" sz="2000" dirty="0"/>
              <a:t>, barium sulfate will precipitate.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000" dirty="0"/>
              <a:t>To precipitate an insoluble salt, you must mix a solution </a:t>
            </a:r>
            <a:r>
              <a:rPr lang="en-US" sz="2000" dirty="0" smtClean="0"/>
              <a:t>that contains </a:t>
            </a:r>
            <a:r>
              <a:rPr lang="en-US" sz="2000" dirty="0"/>
              <a:t>its positive ions with one that contains its negative ions.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28184" y="1196752"/>
            <a:ext cx="2592288" cy="4401205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cameras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 digital cameras are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popular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cameras that use film.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digital camera, the light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strikes a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that generates a current.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converted to an image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little computer inside the camera.</a:t>
            </a: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870" y="1105482"/>
            <a:ext cx="505918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8244408" y="56943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667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11.7 - </a:t>
            </a:r>
            <a:r>
              <a:rPr lang="en-US" sz="3100" dirty="0"/>
              <a:t>Making </a:t>
            </a:r>
            <a:r>
              <a:rPr lang="en-US" sz="3100" dirty="0" smtClean="0"/>
              <a:t>Insoluble Salts </a:t>
            </a:r>
            <a:r>
              <a:rPr lang="en-US" sz="3100" dirty="0"/>
              <a:t>by </a:t>
            </a:r>
            <a:r>
              <a:rPr lang="en-US" sz="3100" dirty="0" smtClean="0"/>
              <a:t>Precipitation</a:t>
            </a:r>
            <a:endParaRPr lang="en-GB" sz="31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80111" y="5301208"/>
            <a:ext cx="32626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Putting film in a camera. Most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film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inside the yellow cartridge, at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top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protected from light.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1520" y="5373216"/>
            <a:ext cx="50489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Steady on! Most movies are shot on film, which is coated with silver halides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gelatine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just like camera film. Chemicals mixed with the halides provide the colour.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581"/>
          <a:stretch/>
        </p:blipFill>
        <p:spPr>
          <a:xfrm>
            <a:off x="5436096" y="1126938"/>
            <a:ext cx="3406697" cy="3057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73" r="19112"/>
          <a:stretch/>
        </p:blipFill>
        <p:spPr>
          <a:xfrm>
            <a:off x="251520" y="1157207"/>
            <a:ext cx="5048995" cy="3999985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244408" y="432619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053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100" dirty="0"/>
              <a:t>11.7 - </a:t>
            </a:r>
            <a:r>
              <a:rPr lang="en-US" sz="3100" dirty="0"/>
              <a:t>Making Insoluble Salts by Precipitation</a:t>
            </a:r>
            <a:endParaRPr lang="en-GB" sz="31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Explain </a:t>
            </a:r>
            <a:r>
              <a:rPr lang="en-US" sz="2500" dirty="0"/>
              <a:t>what precipitation means, in your own words.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Name </a:t>
            </a:r>
            <a:r>
              <a:rPr lang="en-US" sz="2500" dirty="0"/>
              <a:t>four salts you could not make by precipitation.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Choose </a:t>
            </a:r>
            <a:r>
              <a:rPr lang="en-US" sz="2500" dirty="0"/>
              <a:t>two starting compounds you could use </a:t>
            </a:r>
            <a:r>
              <a:rPr lang="en-US" sz="2500" dirty="0" smtClean="0"/>
              <a:t>to make </a:t>
            </a:r>
            <a:r>
              <a:rPr lang="en-US" sz="2500" dirty="0"/>
              <a:t>these insoluble </a:t>
            </a:r>
            <a:r>
              <a:rPr lang="en-US" sz="2500" dirty="0" smtClean="0"/>
              <a:t>salts:</a:t>
            </a:r>
            <a:br>
              <a:rPr lang="en-US" sz="2500" dirty="0" smtClean="0"/>
            </a:br>
            <a:r>
              <a:rPr lang="en-US" sz="2500" dirty="0" smtClean="0"/>
              <a:t>a </a:t>
            </a:r>
            <a:r>
              <a:rPr lang="en-US" sz="2500" dirty="0"/>
              <a:t>calcium sulfate </a:t>
            </a: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>b </a:t>
            </a:r>
            <a:r>
              <a:rPr lang="en-US" sz="2500" dirty="0"/>
              <a:t>magnesium </a:t>
            </a:r>
            <a:r>
              <a:rPr lang="en-US" sz="2500" dirty="0" smtClean="0"/>
              <a:t>carbonate</a:t>
            </a:r>
            <a:br>
              <a:rPr lang="en-US" sz="2500" dirty="0" smtClean="0"/>
            </a:br>
            <a:r>
              <a:rPr lang="en-US" sz="2500" dirty="0" smtClean="0"/>
              <a:t>c </a:t>
            </a:r>
            <a:r>
              <a:rPr lang="en-US" sz="2500" dirty="0"/>
              <a:t>zinc carbonate </a:t>
            </a: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>d </a:t>
            </a:r>
            <a:r>
              <a:rPr lang="en-US" sz="2500" dirty="0"/>
              <a:t>lead chloride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Write </a:t>
            </a:r>
            <a:r>
              <a:rPr lang="en-US" sz="2500" dirty="0"/>
              <a:t>a balanced equation for each reaction in 3.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a </a:t>
            </a:r>
            <a:r>
              <a:rPr lang="en-US" sz="2500" dirty="0"/>
              <a:t>What is a spectator </a:t>
            </a:r>
            <a:r>
              <a:rPr lang="en-US" sz="2500" dirty="0" smtClean="0"/>
              <a:t>ion?</a:t>
            </a:r>
            <a:br>
              <a:rPr lang="en-US" sz="2500" dirty="0" smtClean="0"/>
            </a:br>
            <a:r>
              <a:rPr lang="en-US" sz="2500" dirty="0" smtClean="0"/>
              <a:t>b </a:t>
            </a:r>
            <a:r>
              <a:rPr lang="en-US" sz="2500" dirty="0"/>
              <a:t>Identify the spectator ions for your reactions in 3.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Write </a:t>
            </a:r>
            <a:r>
              <a:rPr lang="en-US" sz="2500" dirty="0"/>
              <a:t>the ionic equations for the reactions in 3.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500" dirty="0" smtClean="0"/>
              <a:t>Why </a:t>
            </a:r>
            <a:r>
              <a:rPr lang="en-US" sz="2500" dirty="0"/>
              <a:t>is precipitation necessary, in making </a:t>
            </a:r>
            <a:r>
              <a:rPr lang="en-US" sz="2500" dirty="0" smtClean="0"/>
              <a:t>photographic film</a:t>
            </a:r>
            <a:r>
              <a:rPr lang="en-US" sz="2500" dirty="0"/>
              <a:t>?</a:t>
            </a: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281242" y="583836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38221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6522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 smtClean="0"/>
              <a:t>11.8 </a:t>
            </a:r>
            <a:r>
              <a:rPr lang="en-IE" sz="3300" dirty="0"/>
              <a:t>- </a:t>
            </a:r>
            <a:r>
              <a:rPr lang="en-US" sz="3300" dirty="0"/>
              <a:t>Finding </a:t>
            </a:r>
            <a:r>
              <a:rPr lang="en-US" sz="3300" dirty="0" smtClean="0"/>
              <a:t>Concentrations </a:t>
            </a:r>
            <a:r>
              <a:rPr lang="en-US" sz="3300" dirty="0"/>
              <a:t>by </a:t>
            </a:r>
            <a:r>
              <a:rPr lang="en-US" sz="3300" dirty="0" smtClean="0"/>
              <a:t>Titration</a:t>
            </a:r>
            <a:endParaRPr lang="en-GB" sz="33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4087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600" b="1" dirty="0" smtClean="0">
                <a:solidFill>
                  <a:srgbClr val="C00000"/>
                </a:solidFill>
              </a:rPr>
              <a:t>How </a:t>
            </a:r>
            <a:r>
              <a:rPr lang="en-US" sz="2600" b="1" dirty="0">
                <a:solidFill>
                  <a:srgbClr val="C00000"/>
                </a:solidFill>
              </a:rPr>
              <a:t>to find a concentration by titration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600" dirty="0"/>
              <a:t>On page 159, the volume of acid needed to </a:t>
            </a:r>
            <a:r>
              <a:rPr lang="en-US" sz="2600" dirty="0" err="1"/>
              <a:t>neutralise</a:t>
            </a:r>
            <a:r>
              <a:rPr lang="en-US" sz="2600" dirty="0"/>
              <a:t> an alkali was </a:t>
            </a:r>
            <a:r>
              <a:rPr lang="en-US" sz="2600" dirty="0" smtClean="0"/>
              <a:t>found by </a:t>
            </a:r>
            <a:r>
              <a:rPr lang="en-US" sz="2600" dirty="0"/>
              <a:t>adding the acid a little at a time, until the indicator showed that </a:t>
            </a:r>
            <a:r>
              <a:rPr lang="en-US" sz="2600" dirty="0" smtClean="0"/>
              <a:t>the reaction </a:t>
            </a:r>
            <a:r>
              <a:rPr lang="en-US" sz="2600" dirty="0"/>
              <a:t>was complete. This method is called titration.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600" dirty="0"/>
              <a:t>You can find the </a:t>
            </a:r>
            <a:r>
              <a:rPr lang="en-US" sz="2600" i="1" dirty="0"/>
              <a:t>concentration </a:t>
            </a:r>
            <a:r>
              <a:rPr lang="en-US" sz="2600" dirty="0"/>
              <a:t>of an acid using the same method.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600" dirty="0"/>
              <a:t>You use a solution of alkali of known concentration (a </a:t>
            </a:r>
            <a:r>
              <a:rPr lang="en-US" sz="2600" b="1" dirty="0"/>
              <a:t>standard </a:t>
            </a:r>
            <a:r>
              <a:rPr lang="en-US" sz="2600" b="1" dirty="0" smtClean="0"/>
              <a:t>solution</a:t>
            </a:r>
            <a:r>
              <a:rPr lang="en-US" sz="2600" dirty="0" smtClean="0"/>
              <a:t>) and </a:t>
            </a:r>
            <a:r>
              <a:rPr lang="en-US" sz="2600" dirty="0"/>
              <a:t>titrate the acid against it.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88224" y="1196752"/>
            <a:ext cx="2232248" cy="4708981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Remember!</a:t>
            </a:r>
            <a:endParaRPr lang="en-US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usually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 as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moles per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 cm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the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decimal point 3 places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left.</a:t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 cm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0.25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sz="2000" b="1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37139" y="1046508"/>
            <a:ext cx="505918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file"/>
          </p:cNvPr>
          <p:cNvSpPr txBox="1"/>
          <p:nvPr/>
        </p:nvSpPr>
        <p:spPr>
          <a:xfrm>
            <a:off x="2195736" y="6041687"/>
            <a:ext cx="1606530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sz="2400" dirty="0" smtClean="0"/>
              <a:t>Click Here</a:t>
            </a:r>
            <a:endParaRPr lang="en-GB" sz="24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3316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 smtClean="0"/>
              <a:t>11.8 </a:t>
            </a:r>
            <a:r>
              <a:rPr lang="en-IE" sz="3300" dirty="0"/>
              <a:t>- </a:t>
            </a:r>
            <a:r>
              <a:rPr lang="en-US" sz="3300" dirty="0"/>
              <a:t>Finding </a:t>
            </a:r>
            <a:r>
              <a:rPr lang="en-US" sz="3300" dirty="0" smtClean="0"/>
              <a:t>Concentrations </a:t>
            </a:r>
            <a:r>
              <a:rPr lang="en-US" sz="3300" dirty="0"/>
              <a:t>by </a:t>
            </a:r>
            <a:r>
              <a:rPr lang="en-US" sz="3300" dirty="0" smtClean="0"/>
              <a:t>Titration</a:t>
            </a:r>
            <a:endParaRPr lang="en-GB" sz="33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0" cy="540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2030" b="1" dirty="0" smtClean="0">
                <a:solidFill>
                  <a:srgbClr val="C00000"/>
                </a:solidFill>
              </a:rPr>
              <a:t>An</a:t>
            </a:r>
            <a:r>
              <a:rPr lang="en-US" sz="2030" dirty="0" smtClean="0"/>
              <a:t> </a:t>
            </a:r>
            <a:r>
              <a:rPr lang="en-US" sz="2030" b="1" dirty="0">
                <a:solidFill>
                  <a:srgbClr val="C00000"/>
                </a:solidFill>
              </a:rPr>
              <a:t>example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030" dirty="0"/>
              <a:t>You are asked to find the concentration of a solution of hydrochloric </a:t>
            </a:r>
            <a:r>
              <a:rPr lang="en-US" sz="2030" dirty="0" smtClean="0"/>
              <a:t>acid, using </a:t>
            </a:r>
            <a:r>
              <a:rPr lang="en-US" sz="2030" dirty="0"/>
              <a:t>a 1 M solution of sodium carbonate as the standard solution.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2030" b="1" dirty="0"/>
              <a:t>First, titrate the acid against your standard solution.</a:t>
            </a:r>
          </a:p>
          <a:p>
            <a:pPr marL="896938" indent="-449263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811213" algn="l"/>
                <a:tab pos="4398963" algn="l"/>
              </a:tabLst>
            </a:pPr>
            <a:r>
              <a:rPr lang="en-US" sz="2030" dirty="0" smtClean="0"/>
              <a:t>Measure </a:t>
            </a:r>
            <a:r>
              <a:rPr lang="en-US" sz="2030" dirty="0"/>
              <a:t>25 cm</a:t>
            </a:r>
            <a:r>
              <a:rPr lang="en-US" sz="2030" baseline="30000" dirty="0"/>
              <a:t>3</a:t>
            </a:r>
            <a:r>
              <a:rPr lang="en-US" sz="2030" dirty="0"/>
              <a:t> of the sodium carbonate solution into a conical </a:t>
            </a:r>
            <a:r>
              <a:rPr lang="en-US" sz="2030" dirty="0" smtClean="0"/>
              <a:t>flask, using </a:t>
            </a:r>
            <a:r>
              <a:rPr lang="en-US" sz="2030" dirty="0"/>
              <a:t>a pipette. Add a few drops of methyl orange </a:t>
            </a:r>
            <a:r>
              <a:rPr lang="en-US" sz="2030" dirty="0" smtClean="0"/>
              <a:t>indicator.</a:t>
            </a:r>
            <a:br>
              <a:rPr lang="en-US" sz="2030" dirty="0" smtClean="0"/>
            </a:br>
            <a:r>
              <a:rPr lang="en-US" sz="2030" dirty="0" smtClean="0"/>
              <a:t>The </a:t>
            </a:r>
            <a:r>
              <a:rPr lang="en-US" sz="2030" dirty="0"/>
              <a:t>indicator goes yellow.</a:t>
            </a:r>
          </a:p>
          <a:p>
            <a:pPr marL="896938" indent="-449263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811213" algn="l"/>
                <a:tab pos="4398963" algn="l"/>
              </a:tabLst>
            </a:pPr>
            <a:r>
              <a:rPr lang="en-US" sz="2030" dirty="0" smtClean="0"/>
              <a:t>Pour </a:t>
            </a:r>
            <a:r>
              <a:rPr lang="en-US" sz="2030" dirty="0"/>
              <a:t>the acid into a 50 cm3 burette. Record the level.</a:t>
            </a:r>
          </a:p>
          <a:p>
            <a:pPr marL="896938" indent="-449263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811213" algn="l"/>
                <a:tab pos="4398963" algn="l"/>
              </a:tabLst>
            </a:pPr>
            <a:r>
              <a:rPr lang="en-US" sz="2030" dirty="0" smtClean="0"/>
              <a:t>Drip </a:t>
            </a:r>
            <a:r>
              <a:rPr lang="en-US" sz="2030" dirty="0"/>
              <a:t>the acid slowly into the conical flask. Keep swirling the </a:t>
            </a:r>
            <a:r>
              <a:rPr lang="en-US" sz="2030" dirty="0" smtClean="0"/>
              <a:t>flask.</a:t>
            </a:r>
            <a:br>
              <a:rPr lang="en-US" sz="2030" dirty="0" smtClean="0"/>
            </a:br>
            <a:r>
              <a:rPr lang="en-US" sz="2030" dirty="0" smtClean="0"/>
              <a:t>Stop </a:t>
            </a:r>
            <a:r>
              <a:rPr lang="en-US" sz="2030" dirty="0"/>
              <a:t>adding acid when a single drop finally turns the indicator </a:t>
            </a:r>
            <a:r>
              <a:rPr lang="en-US" sz="2030" dirty="0" smtClean="0"/>
              <a:t>red.</a:t>
            </a:r>
            <a:br>
              <a:rPr lang="en-US" sz="2030" dirty="0" smtClean="0"/>
            </a:br>
            <a:r>
              <a:rPr lang="en-US" sz="2030" dirty="0" smtClean="0"/>
              <a:t>Record </a:t>
            </a:r>
            <a:r>
              <a:rPr lang="en-US" sz="2030" dirty="0"/>
              <a:t>the new level of acid in the burette.</a:t>
            </a:r>
          </a:p>
          <a:p>
            <a:pPr marL="896938" indent="-449263">
              <a:buClr>
                <a:srgbClr val="0070C0"/>
              </a:buClr>
              <a:buFont typeface="Wingdings" panose="05000000000000000000" pitchFamily="2" charset="2"/>
              <a:buChar char="q"/>
              <a:tabLst>
                <a:tab pos="811213" algn="l"/>
                <a:tab pos="3054350" algn="l"/>
                <a:tab pos="4398963" algn="l"/>
              </a:tabLst>
            </a:pPr>
            <a:r>
              <a:rPr lang="en-US" sz="2030" dirty="0" smtClean="0"/>
              <a:t>Calculate </a:t>
            </a:r>
            <a:r>
              <a:rPr lang="en-US" sz="2030" dirty="0"/>
              <a:t>the volume of acid used. For </a:t>
            </a:r>
            <a:r>
              <a:rPr lang="en-US" sz="2030" dirty="0" smtClean="0"/>
              <a:t>example:</a:t>
            </a:r>
            <a:br>
              <a:rPr lang="en-US" sz="2030" dirty="0" smtClean="0"/>
            </a:br>
            <a:r>
              <a:rPr lang="en-US" sz="2030" dirty="0" smtClean="0"/>
              <a:t>Starting </a:t>
            </a:r>
            <a:r>
              <a:rPr lang="en-US" sz="2030" dirty="0"/>
              <a:t>level: </a:t>
            </a:r>
            <a:r>
              <a:rPr lang="en-US" sz="2030" dirty="0" smtClean="0"/>
              <a:t>	1.0 cm</a:t>
            </a:r>
            <a:r>
              <a:rPr lang="en-US" sz="2030" baseline="30000" dirty="0" smtClean="0"/>
              <a:t>3</a:t>
            </a:r>
            <a:br>
              <a:rPr lang="en-US" sz="2030" baseline="30000" dirty="0" smtClean="0"/>
            </a:br>
            <a:r>
              <a:rPr lang="en-US" sz="2030" dirty="0" smtClean="0"/>
              <a:t>Final </a:t>
            </a:r>
            <a:r>
              <a:rPr lang="en-US" sz="2030" dirty="0"/>
              <a:t>level: </a:t>
            </a:r>
            <a:r>
              <a:rPr lang="en-US" sz="2030" dirty="0" smtClean="0"/>
              <a:t>	28.8 cm</a:t>
            </a:r>
            <a:r>
              <a:rPr lang="en-US" sz="2030" baseline="30000" dirty="0" smtClean="0"/>
              <a:t>3</a:t>
            </a:r>
            <a:br>
              <a:rPr lang="en-US" sz="2030" baseline="30000" dirty="0" smtClean="0"/>
            </a:br>
            <a:r>
              <a:rPr lang="en-US" sz="2030" dirty="0" smtClean="0"/>
              <a:t>Volume </a:t>
            </a:r>
            <a:r>
              <a:rPr lang="en-US" sz="2030" dirty="0"/>
              <a:t>used: </a:t>
            </a:r>
            <a:r>
              <a:rPr lang="en-US" sz="2030" dirty="0" smtClean="0"/>
              <a:t>	27.8 cm</a:t>
            </a:r>
            <a:r>
              <a:rPr lang="en-US" sz="2030" baseline="30000" dirty="0" smtClean="0"/>
              <a:t>3</a:t>
            </a:r>
            <a:br>
              <a:rPr lang="en-US" sz="2030" baseline="30000" dirty="0" smtClean="0"/>
            </a:br>
            <a:r>
              <a:rPr lang="en-US" sz="2030" dirty="0" smtClean="0"/>
              <a:t>So </a:t>
            </a:r>
            <a:r>
              <a:rPr lang="en-US" sz="2030" dirty="0"/>
              <a:t>27.8 cm</a:t>
            </a:r>
            <a:r>
              <a:rPr lang="en-US" sz="2030" baseline="30000" dirty="0"/>
              <a:t>3</a:t>
            </a:r>
            <a:r>
              <a:rPr lang="en-US" sz="2030" dirty="0"/>
              <a:t> of the acid </a:t>
            </a:r>
            <a:r>
              <a:rPr lang="en-US" sz="2030" dirty="0" err="1"/>
              <a:t>neutralised</a:t>
            </a:r>
            <a:r>
              <a:rPr lang="en-US" sz="2030" dirty="0"/>
              <a:t> 25 cm</a:t>
            </a:r>
            <a:r>
              <a:rPr lang="en-US" sz="2030" baseline="30000" dirty="0"/>
              <a:t>3</a:t>
            </a:r>
            <a:r>
              <a:rPr lang="en-US" sz="2030" dirty="0"/>
              <a:t> of the alkaline solution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244408" y="501317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3850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0232" y="3305078"/>
            <a:ext cx="2221161" cy="1601351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 smtClean="0"/>
              <a:t>11.8 </a:t>
            </a:r>
            <a:r>
              <a:rPr lang="en-IE" sz="3300" dirty="0"/>
              <a:t>- </a:t>
            </a:r>
            <a:r>
              <a:rPr lang="en-US" sz="3300" dirty="0"/>
              <a:t>Finding </a:t>
            </a:r>
            <a:r>
              <a:rPr lang="en-US" sz="3300" dirty="0" smtClean="0"/>
              <a:t>Concentrations </a:t>
            </a:r>
            <a:r>
              <a:rPr lang="en-US" sz="3300" dirty="0"/>
              <a:t>by </a:t>
            </a:r>
            <a:r>
              <a:rPr lang="en-US" sz="3300" dirty="0" smtClean="0"/>
              <a:t>Titration</a:t>
            </a:r>
            <a:endParaRPr lang="en-GB" sz="33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b="1" dirty="0" smtClean="0"/>
              <a:t>You </a:t>
            </a:r>
            <a:r>
              <a:rPr lang="en-US" b="1" dirty="0"/>
              <a:t>can now calculate the concentration of the acid.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Step 1 Calculate the number of moles of sodium </a:t>
            </a:r>
            <a:r>
              <a:rPr lang="en-US" b="1" dirty="0" smtClean="0"/>
              <a:t>carbonate </a:t>
            </a:r>
            <a:r>
              <a:rPr lang="en-US" b="1" dirty="0"/>
              <a:t>used.</a:t>
            </a:r>
          </a:p>
          <a:p>
            <a:pPr lvl="1"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dirty="0" smtClean="0"/>
              <a:t>	1000 </a:t>
            </a:r>
            <a:r>
              <a:rPr lang="en-US" dirty="0"/>
              <a:t>cm</a:t>
            </a:r>
            <a:r>
              <a:rPr lang="en-US" baseline="30000" dirty="0"/>
              <a:t>3</a:t>
            </a:r>
            <a:r>
              <a:rPr lang="en-US" dirty="0"/>
              <a:t> of 1 M solution contains 1 mole </a:t>
            </a:r>
            <a:r>
              <a:rPr lang="en-US" dirty="0" smtClean="0"/>
              <a:t>so</a:t>
            </a:r>
            <a:br>
              <a:rPr lang="en-US" dirty="0" smtClean="0"/>
            </a:br>
            <a:endParaRPr lang="en-US" dirty="0"/>
          </a:p>
          <a:p>
            <a:pPr lvl="1"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dirty="0" smtClean="0"/>
              <a:t>	25 </a:t>
            </a:r>
            <a:r>
              <a:rPr lang="en-US" dirty="0"/>
              <a:t>cm</a:t>
            </a:r>
            <a:r>
              <a:rPr lang="en-US" baseline="30000" dirty="0"/>
              <a:t>3</a:t>
            </a:r>
            <a:r>
              <a:rPr lang="en-US" dirty="0"/>
              <a:t> contains  </a:t>
            </a:r>
            <a:r>
              <a:rPr lang="en-US" dirty="0" smtClean="0"/>
              <a:t>        X </a:t>
            </a:r>
            <a:r>
              <a:rPr lang="en-US" dirty="0"/>
              <a:t>1 mole or 0.025 mole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Step 2 From the equation, find the molar ratio of acid to alkali.</a:t>
            </a:r>
          </a:p>
          <a:p>
            <a:pPr>
              <a:buClr>
                <a:srgbClr val="0070C0"/>
              </a:buClr>
              <a:tabLst>
                <a:tab pos="811213" algn="l"/>
                <a:tab pos="3589338" algn="l"/>
                <a:tab pos="4037013" algn="l"/>
              </a:tabLst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2HCl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Na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CO</a:t>
            </a:r>
            <a:r>
              <a:rPr lang="en-US" b="1" baseline="-25000" dirty="0">
                <a:solidFill>
                  <a:srgbClr val="FF0000"/>
                </a:solidFill>
              </a:rPr>
              <a:t>3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b="1" dirty="0" smtClean="0">
                <a:solidFill>
                  <a:srgbClr val="FF0000"/>
                </a:solidFill>
              </a:rPr>
              <a:t>	2NaCl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(</a:t>
            </a:r>
            <a:r>
              <a:rPr lang="en-US" b="1" i="1" dirty="0">
                <a:solidFill>
                  <a:srgbClr val="FF0000"/>
                </a:solidFill>
              </a:rPr>
              <a:t>l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CO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(</a:t>
            </a:r>
            <a:r>
              <a:rPr lang="en-US" b="1" i="1" dirty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dirty="0" smtClean="0"/>
              <a:t>	  </a:t>
            </a:r>
            <a:r>
              <a:rPr lang="en-US" dirty="0" smtClean="0">
                <a:solidFill>
                  <a:srgbClr val="FF0000"/>
                </a:solidFill>
              </a:rPr>
              <a:t> 2 </a:t>
            </a:r>
            <a:r>
              <a:rPr lang="en-US" dirty="0">
                <a:solidFill>
                  <a:srgbClr val="FF0000"/>
                </a:solidFill>
              </a:rPr>
              <a:t>moles  </a:t>
            </a:r>
            <a:r>
              <a:rPr lang="en-US" dirty="0" smtClean="0">
                <a:solidFill>
                  <a:srgbClr val="FF0000"/>
                </a:solidFill>
              </a:rPr>
              <a:t>       1 mole</a:t>
            </a:r>
          </a:p>
          <a:p>
            <a:pPr>
              <a:buClr>
                <a:srgbClr val="0070C0"/>
              </a:buClr>
              <a:tabLst>
                <a:tab pos="449263" algn="l"/>
                <a:tab pos="4398963" algn="l"/>
              </a:tabLst>
            </a:pPr>
            <a:r>
              <a:rPr lang="en-US" dirty="0"/>
              <a:t>	</a:t>
            </a:r>
            <a:r>
              <a:rPr lang="en-US" dirty="0" smtClean="0"/>
              <a:t>The </a:t>
            </a:r>
            <a:r>
              <a:rPr lang="en-US" dirty="0"/>
              <a:t>ratio is 2 moles of acid to 1 of alkali.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Step 3 Work out the number of moles of acid </a:t>
            </a:r>
            <a:r>
              <a:rPr lang="en-US" b="1" dirty="0" err="1"/>
              <a:t>neutralised</a:t>
            </a:r>
            <a:r>
              <a:rPr lang="en-US" b="1" dirty="0"/>
              <a:t>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dirty="0" smtClean="0"/>
              <a:t>	1 </a:t>
            </a:r>
            <a:r>
              <a:rPr lang="en-US" dirty="0"/>
              <a:t>mole of alkali </a:t>
            </a:r>
            <a:r>
              <a:rPr lang="en-US" dirty="0" err="1"/>
              <a:t>neutralises</a:t>
            </a:r>
            <a:r>
              <a:rPr lang="en-US" dirty="0"/>
              <a:t> 2 moles of acid </a:t>
            </a:r>
            <a:r>
              <a:rPr lang="en-US" dirty="0" smtClean="0"/>
              <a:t>so </a:t>
            </a:r>
            <a:br>
              <a:rPr lang="en-US" dirty="0" smtClean="0"/>
            </a:br>
            <a:r>
              <a:rPr lang="en-US" dirty="0" smtClean="0"/>
              <a:t>	0.025 </a:t>
            </a:r>
            <a:r>
              <a:rPr lang="en-US" dirty="0"/>
              <a:t>mole of alkali </a:t>
            </a:r>
            <a:r>
              <a:rPr lang="en-US" dirty="0" err="1"/>
              <a:t>neutralises</a:t>
            </a:r>
            <a:r>
              <a:rPr lang="en-US" dirty="0"/>
              <a:t> </a:t>
            </a:r>
            <a:r>
              <a:rPr lang="en-US" dirty="0" smtClean="0"/>
              <a:t>2 X </a:t>
            </a:r>
            <a:r>
              <a:rPr lang="en-US" dirty="0"/>
              <a:t>0.025 moles of </a:t>
            </a:r>
            <a:r>
              <a:rPr lang="en-US" dirty="0" smtClean="0"/>
              <a:t>acid.</a:t>
            </a:r>
            <a:br>
              <a:rPr lang="en-US" dirty="0" smtClean="0"/>
            </a:br>
            <a:r>
              <a:rPr lang="en-US" dirty="0" smtClean="0"/>
              <a:t>	0.05 </a:t>
            </a:r>
            <a:r>
              <a:rPr lang="en-US" dirty="0"/>
              <a:t>moles of acid were </a:t>
            </a:r>
            <a:r>
              <a:rPr lang="en-US" dirty="0" err="1"/>
              <a:t>neutralised</a:t>
            </a:r>
            <a:r>
              <a:rPr lang="en-US" dirty="0"/>
              <a:t>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b="1" dirty="0"/>
              <a:t>Step 4 Calculate the concentration of the acid.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dirty="0" smtClean="0"/>
              <a:t>	The </a:t>
            </a:r>
            <a:r>
              <a:rPr lang="en-US" dirty="0"/>
              <a:t>volume of acid used was 27.8 cm</a:t>
            </a:r>
            <a:r>
              <a:rPr lang="en-US" baseline="30000" dirty="0"/>
              <a:t>3</a:t>
            </a:r>
            <a:r>
              <a:rPr lang="en-US" dirty="0"/>
              <a:t> or 0.0278 dm</a:t>
            </a:r>
            <a:r>
              <a:rPr lang="en-US" baseline="30000" dirty="0"/>
              <a:t>3</a:t>
            </a:r>
            <a:r>
              <a:rPr lang="en-US" dirty="0"/>
              <a:t>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endParaRPr lang="en-US" dirty="0" smtClean="0"/>
          </a:p>
          <a:p>
            <a:pPr>
              <a:buClr>
                <a:srgbClr val="0070C0"/>
              </a:buClr>
              <a:tabLst>
                <a:tab pos="811213" algn="l"/>
                <a:tab pos="4122738" algn="l"/>
                <a:tab pos="5641975" algn="l"/>
              </a:tabLst>
            </a:pPr>
            <a:r>
              <a:rPr lang="en-US" dirty="0" smtClean="0"/>
              <a:t>	concentration = 	    =	= 1.8 </a:t>
            </a:r>
            <a:r>
              <a:rPr lang="en-US" dirty="0" err="1"/>
              <a:t>mol</a:t>
            </a:r>
            <a:r>
              <a:rPr lang="en-US" dirty="0"/>
              <a:t> / </a:t>
            </a:r>
            <a:r>
              <a:rPr lang="en-US" dirty="0" smtClean="0"/>
              <a:t>dm</a:t>
            </a:r>
            <a:r>
              <a:rPr lang="en-US" baseline="30000" dirty="0" smtClean="0"/>
              <a:t>3</a:t>
            </a:r>
            <a:endParaRPr lang="en-US" dirty="0" smtClean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dirty="0" smtClean="0"/>
              <a:t>So </a:t>
            </a:r>
            <a:r>
              <a:rPr lang="en-US" dirty="0"/>
              <a:t>the concentration of the hydrochloric acid is </a:t>
            </a:r>
            <a:r>
              <a:rPr lang="en-US" b="1" dirty="0"/>
              <a:t>1.8 M</a:t>
            </a:r>
            <a:r>
              <a:rPr lang="en-US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206084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  25  </a:t>
            </a:r>
          </a:p>
          <a:p>
            <a:pPr algn="ctr"/>
            <a:r>
              <a:rPr lang="en-GB" dirty="0" smtClean="0"/>
              <a:t>1000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623345" y="5589240"/>
            <a:ext cx="3244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u="sng" dirty="0"/>
              <a:t>number of </a:t>
            </a:r>
            <a:r>
              <a:rPr lang="en-US" u="sng" dirty="0" smtClean="0"/>
              <a:t>moles</a:t>
            </a:r>
            <a:r>
              <a:rPr lang="en-US" dirty="0" smtClean="0"/>
              <a:t>         </a:t>
            </a:r>
            <a:r>
              <a:rPr lang="en-US" u="sng" dirty="0" smtClean="0"/>
              <a:t> 0.05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volume </a:t>
            </a:r>
            <a:r>
              <a:rPr lang="en-US" dirty="0"/>
              <a:t>in dm</a:t>
            </a:r>
            <a:r>
              <a:rPr lang="en-US" baseline="30000" dirty="0"/>
              <a:t>3</a:t>
            </a:r>
            <a:r>
              <a:rPr lang="en-US" dirty="0"/>
              <a:t>          </a:t>
            </a:r>
            <a:r>
              <a:rPr lang="en-US" dirty="0" smtClean="0"/>
              <a:t> </a:t>
            </a:r>
            <a:r>
              <a:rPr lang="en-US" u="sng" dirty="0"/>
              <a:t>0.0278</a:t>
            </a:r>
          </a:p>
        </p:txBody>
      </p:sp>
      <p:sp>
        <p:nvSpPr>
          <p:cNvPr id="4" name="Rectangle 3"/>
          <p:cNvSpPr/>
          <p:nvPr/>
        </p:nvSpPr>
        <p:spPr>
          <a:xfrm>
            <a:off x="6660232" y="4902259"/>
            <a:ext cx="2224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Cover ‘concentration’ with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finger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see how to calculate it.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5041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 smtClean="0"/>
              <a:t>11.8 </a:t>
            </a:r>
            <a:r>
              <a:rPr lang="en-IE" sz="3300" dirty="0"/>
              <a:t>- </a:t>
            </a:r>
            <a:r>
              <a:rPr lang="en-US" sz="3300" dirty="0"/>
              <a:t>Finding </a:t>
            </a:r>
            <a:r>
              <a:rPr lang="en-US" sz="3300" dirty="0" smtClean="0"/>
              <a:t>Concentrations </a:t>
            </a:r>
            <a:r>
              <a:rPr lang="en-US" sz="3300" dirty="0"/>
              <a:t>by </a:t>
            </a:r>
            <a:r>
              <a:rPr lang="en-US" sz="3300" dirty="0" smtClean="0"/>
              <a:t>Titration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5301208"/>
            <a:ext cx="4176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find how much alkali is needed to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by doing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titration using indicator, as here …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99112" y="5273913"/>
            <a:ext cx="40324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… or you could use a pH meter, to measure the pH of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solution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How will you know when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neutralisation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complete?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99222"/>
            <a:ext cx="4294759" cy="3885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22"/>
          <a:stretch/>
        </p:blipFill>
        <p:spPr>
          <a:xfrm>
            <a:off x="4860031" y="1195724"/>
            <a:ext cx="3971527" cy="3901320"/>
          </a:xfrm>
          <a:prstGeom prst="rect">
            <a:avLst/>
          </a:prstGeom>
        </p:spPr>
      </p:pic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489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 smtClean="0"/>
              <a:t>11.8 </a:t>
            </a:r>
            <a:r>
              <a:rPr lang="en-IE" sz="3300" dirty="0"/>
              <a:t>- </a:t>
            </a:r>
            <a:r>
              <a:rPr lang="en-US" sz="3300" dirty="0"/>
              <a:t>Finding </a:t>
            </a:r>
            <a:r>
              <a:rPr lang="en-US" sz="3300" dirty="0" smtClean="0"/>
              <a:t>Concentrations </a:t>
            </a:r>
            <a:r>
              <a:rPr lang="en-US" sz="3300" dirty="0"/>
              <a:t>by </a:t>
            </a:r>
            <a:r>
              <a:rPr lang="en-US" sz="3300" dirty="0" smtClean="0"/>
              <a:t>Titration</a:t>
            </a:r>
            <a:endParaRPr lang="en-GB" sz="33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640960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b="1" dirty="0">
                <a:solidFill>
                  <a:srgbClr val="C00000"/>
                </a:solidFill>
              </a:rPr>
              <a:t>Another sample calculation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/>
              <a:t>Vinegar is mainly a solution of the weak acid ethanoic acid. 25 cm</a:t>
            </a:r>
            <a:r>
              <a:rPr lang="en-US" sz="1600" baseline="30000" dirty="0"/>
              <a:t>3</a:t>
            </a:r>
            <a:r>
              <a:rPr lang="en-US" sz="1600" dirty="0"/>
              <a:t>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of vinegar </a:t>
            </a:r>
            <a:r>
              <a:rPr lang="en-US" sz="1600" dirty="0"/>
              <a:t>were </a:t>
            </a:r>
            <a:r>
              <a:rPr lang="en-US" sz="1600" dirty="0" err="1"/>
              <a:t>neutralised</a:t>
            </a:r>
            <a:r>
              <a:rPr lang="en-US" sz="1600" dirty="0"/>
              <a:t> by 20 cm</a:t>
            </a:r>
            <a:r>
              <a:rPr lang="en-US" sz="1600" baseline="30000" dirty="0"/>
              <a:t>3</a:t>
            </a:r>
            <a:r>
              <a:rPr lang="en-US" sz="1600" dirty="0"/>
              <a:t> of 1 M sodium hydroxide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solution. What </a:t>
            </a:r>
            <a:r>
              <a:rPr lang="en-US" sz="1600" dirty="0"/>
              <a:t>is the concentration of ethanoic acid in the vinegar?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b="1" dirty="0"/>
              <a:t>Step 1 Calculate the number of moles of sodium hydroxide 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>used</a:t>
            </a:r>
            <a:r>
              <a:rPr lang="en-US" sz="1600" b="1" dirty="0"/>
              <a:t>.</a:t>
            </a:r>
            <a:r>
              <a:rPr lang="en-US" sz="1600" b="1" dirty="0" smtClean="0"/>
              <a:t>	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dirty="0" smtClean="0"/>
              <a:t>	1000 </a:t>
            </a:r>
            <a:r>
              <a:rPr lang="en-US" sz="1600" dirty="0"/>
              <a:t>cm</a:t>
            </a:r>
            <a:r>
              <a:rPr lang="en-US" sz="1600" baseline="30000" dirty="0"/>
              <a:t>3</a:t>
            </a:r>
            <a:r>
              <a:rPr lang="en-US" sz="1600" dirty="0"/>
              <a:t> of 1 M solution contains 1 mole so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800" dirty="0"/>
          </a:p>
          <a:p>
            <a:pPr lvl="1"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dirty="0" smtClean="0"/>
              <a:t>	20 </a:t>
            </a:r>
            <a:r>
              <a:rPr lang="en-US" sz="1600" dirty="0"/>
              <a:t>cm</a:t>
            </a:r>
            <a:r>
              <a:rPr lang="en-US" sz="1600" baseline="30000" dirty="0"/>
              <a:t>3</a:t>
            </a:r>
            <a:r>
              <a:rPr lang="en-US" sz="1600" dirty="0"/>
              <a:t> contains  </a:t>
            </a:r>
            <a:r>
              <a:rPr lang="en-US" sz="1600" dirty="0" smtClean="0"/>
              <a:t>        X </a:t>
            </a:r>
            <a:r>
              <a:rPr lang="en-US" sz="1600" dirty="0"/>
              <a:t>1 mole or </a:t>
            </a:r>
            <a:r>
              <a:rPr lang="en-US" sz="1600" dirty="0" smtClean="0"/>
              <a:t>0.02 </a:t>
            </a:r>
            <a:r>
              <a:rPr lang="en-US" sz="1600" dirty="0"/>
              <a:t>mole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endParaRPr lang="en-US" sz="1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b="1" dirty="0"/>
              <a:t>Step 2 From the equation, find the molar ratio of acid to alkali.</a:t>
            </a:r>
          </a:p>
          <a:p>
            <a:pPr>
              <a:buClr>
                <a:srgbClr val="0070C0"/>
              </a:buClr>
              <a:tabLst>
                <a:tab pos="811213" algn="l"/>
                <a:tab pos="3589338" algn="l"/>
                <a:tab pos="4037013" algn="l"/>
              </a:tabLst>
            </a:pPr>
            <a:r>
              <a:rPr lang="pt-BR" sz="1600" dirty="0" smtClean="0"/>
              <a:t>	</a:t>
            </a:r>
            <a:r>
              <a:rPr lang="pt-BR" sz="1600" b="1" dirty="0" smtClean="0">
                <a:solidFill>
                  <a:srgbClr val="FF0000"/>
                </a:solidFill>
              </a:rPr>
              <a:t>CH</a:t>
            </a:r>
            <a:r>
              <a:rPr lang="pt-BR" sz="1600" b="1" baseline="-25000" dirty="0" smtClean="0">
                <a:solidFill>
                  <a:srgbClr val="FF0000"/>
                </a:solidFill>
              </a:rPr>
              <a:t>3</a:t>
            </a:r>
            <a:r>
              <a:rPr lang="pt-BR" sz="1600" b="1" dirty="0" smtClean="0">
                <a:solidFill>
                  <a:srgbClr val="FF0000"/>
                </a:solidFill>
              </a:rPr>
              <a:t>COOH </a:t>
            </a:r>
            <a:r>
              <a:rPr lang="pt-BR" sz="1600" b="1" dirty="0">
                <a:solidFill>
                  <a:srgbClr val="FF0000"/>
                </a:solidFill>
              </a:rPr>
              <a:t>(</a:t>
            </a:r>
            <a:r>
              <a:rPr lang="pt-BR" sz="1600" b="1" i="1" dirty="0">
                <a:solidFill>
                  <a:srgbClr val="FF0000"/>
                </a:solidFill>
              </a:rPr>
              <a:t>aq</a:t>
            </a:r>
            <a:r>
              <a:rPr lang="pt-BR" sz="1600" b="1" dirty="0">
                <a:solidFill>
                  <a:srgbClr val="FF0000"/>
                </a:solidFill>
              </a:rPr>
              <a:t>) </a:t>
            </a:r>
            <a:r>
              <a:rPr lang="pt-BR" sz="1600" b="1" dirty="0" smtClean="0">
                <a:solidFill>
                  <a:srgbClr val="FF0000"/>
                </a:solidFill>
              </a:rPr>
              <a:t>+ </a:t>
            </a:r>
            <a:r>
              <a:rPr lang="pt-BR" sz="1600" b="1" dirty="0">
                <a:solidFill>
                  <a:srgbClr val="FF0000"/>
                </a:solidFill>
              </a:rPr>
              <a:t>NaOH (</a:t>
            </a:r>
            <a:r>
              <a:rPr lang="pt-BR" sz="1600" b="1" i="1" dirty="0">
                <a:solidFill>
                  <a:srgbClr val="FF0000"/>
                </a:solidFill>
              </a:rPr>
              <a:t>aq</a:t>
            </a:r>
            <a:r>
              <a:rPr lang="pt-BR" sz="1600" b="1" dirty="0">
                <a:solidFill>
                  <a:srgbClr val="FF0000"/>
                </a:solidFill>
              </a:rPr>
              <a:t>) CH</a:t>
            </a:r>
            <a:r>
              <a:rPr lang="pt-BR" sz="1600" b="1" baseline="-25000" dirty="0">
                <a:solidFill>
                  <a:srgbClr val="FF0000"/>
                </a:solidFill>
              </a:rPr>
              <a:t>3</a:t>
            </a:r>
            <a:r>
              <a:rPr lang="pt-BR" sz="1600" b="1" dirty="0">
                <a:solidFill>
                  <a:srgbClr val="FF0000"/>
                </a:solidFill>
              </a:rPr>
              <a:t>COONa (</a:t>
            </a:r>
            <a:r>
              <a:rPr lang="pt-BR" sz="1600" b="1" i="1" dirty="0">
                <a:solidFill>
                  <a:srgbClr val="FF0000"/>
                </a:solidFill>
              </a:rPr>
              <a:t>aq</a:t>
            </a:r>
            <a:r>
              <a:rPr lang="pt-BR" sz="1600" b="1" dirty="0">
                <a:solidFill>
                  <a:srgbClr val="FF0000"/>
                </a:solidFill>
              </a:rPr>
              <a:t>) </a:t>
            </a:r>
            <a:r>
              <a:rPr lang="pt-BR" sz="1600" b="1" dirty="0" smtClean="0">
                <a:solidFill>
                  <a:srgbClr val="FF0000"/>
                </a:solidFill>
              </a:rPr>
              <a:t>+ </a:t>
            </a:r>
            <a:r>
              <a:rPr lang="pt-BR" sz="1600" b="1" dirty="0">
                <a:solidFill>
                  <a:srgbClr val="FF0000"/>
                </a:solidFill>
              </a:rPr>
              <a:t>H</a:t>
            </a:r>
            <a:r>
              <a:rPr lang="pt-BR" sz="1600" b="1" baseline="-25000" dirty="0">
                <a:solidFill>
                  <a:srgbClr val="FF0000"/>
                </a:solidFill>
              </a:rPr>
              <a:t>2</a:t>
            </a:r>
            <a:r>
              <a:rPr lang="pt-BR" sz="1600" b="1" dirty="0">
                <a:solidFill>
                  <a:srgbClr val="FF0000"/>
                </a:solidFill>
              </a:rPr>
              <a:t>O (</a:t>
            </a:r>
            <a:r>
              <a:rPr lang="pt-BR" sz="1600" b="1" i="1" dirty="0">
                <a:solidFill>
                  <a:srgbClr val="FF0000"/>
                </a:solidFill>
              </a:rPr>
              <a:t>l</a:t>
            </a:r>
            <a:r>
              <a:rPr lang="pt-BR" sz="1600" b="1" dirty="0" smtClean="0">
                <a:solidFill>
                  <a:srgbClr val="FF0000"/>
                </a:solidFill>
              </a:rPr>
              <a:t>)</a:t>
            </a:r>
          </a:p>
          <a:p>
            <a:pPr>
              <a:buClr>
                <a:srgbClr val="0070C0"/>
              </a:buClr>
              <a:tabLst>
                <a:tab pos="811213" algn="l"/>
                <a:tab pos="3589338" algn="l"/>
                <a:tab pos="4037013" algn="l"/>
              </a:tabLst>
            </a:pPr>
            <a:r>
              <a:rPr lang="en-US" sz="1600" b="1" dirty="0" smtClean="0">
                <a:solidFill>
                  <a:srgbClr val="FF0000"/>
                </a:solidFill>
              </a:rPr>
              <a:t>	</a:t>
            </a:r>
            <a:r>
              <a:rPr lang="en-US" sz="1600" dirty="0" smtClean="0"/>
              <a:t>  </a:t>
            </a:r>
            <a:r>
              <a:rPr lang="en-US" sz="1600" dirty="0" smtClean="0">
                <a:solidFill>
                  <a:srgbClr val="FF0000"/>
                </a:solidFill>
              </a:rPr>
              <a:t> 2 moles         1 mole</a:t>
            </a:r>
          </a:p>
          <a:p>
            <a:pPr marL="361950" indent="-361950">
              <a:buClr>
                <a:srgbClr val="0070C0"/>
              </a:buClr>
              <a:tabLst>
                <a:tab pos="449263" algn="l"/>
                <a:tab pos="4398963" algn="l"/>
              </a:tabLst>
            </a:pPr>
            <a:r>
              <a:rPr lang="en-US" sz="1600" dirty="0"/>
              <a:t>	</a:t>
            </a:r>
            <a:r>
              <a:rPr lang="en-US" sz="1600" dirty="0" smtClean="0"/>
              <a:t>The </a:t>
            </a:r>
            <a:r>
              <a:rPr lang="en-US" sz="1600" dirty="0"/>
              <a:t>ratio is </a:t>
            </a:r>
            <a:r>
              <a:rPr lang="en-US" sz="1600" dirty="0" smtClean="0"/>
              <a:t>1 </a:t>
            </a:r>
            <a:r>
              <a:rPr lang="en-US" sz="1600" dirty="0"/>
              <a:t>moles of acid to 1 of alkali.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b="1" dirty="0"/>
              <a:t>Step 3 Work out the number of moles of acid </a:t>
            </a:r>
            <a:r>
              <a:rPr lang="en-US" sz="1600" b="1" dirty="0" err="1"/>
              <a:t>neutralised</a:t>
            </a:r>
            <a:r>
              <a:rPr lang="en-US" sz="1600" b="1" dirty="0"/>
              <a:t>.</a:t>
            </a:r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dirty="0" smtClean="0"/>
              <a:t>	1 </a:t>
            </a:r>
            <a:r>
              <a:rPr lang="en-US" sz="1600" dirty="0"/>
              <a:t>mole of alkali </a:t>
            </a:r>
            <a:r>
              <a:rPr lang="en-US" sz="1600" dirty="0" err="1"/>
              <a:t>neutralises</a:t>
            </a:r>
            <a:r>
              <a:rPr lang="en-US" sz="1600" dirty="0"/>
              <a:t> </a:t>
            </a:r>
            <a:r>
              <a:rPr lang="en-US" sz="1600" dirty="0" smtClean="0"/>
              <a:t>1 </a:t>
            </a:r>
            <a:r>
              <a:rPr lang="en-US" sz="1600" dirty="0"/>
              <a:t>moles of acid </a:t>
            </a:r>
            <a:r>
              <a:rPr lang="en-US" sz="1600" dirty="0" smtClean="0"/>
              <a:t>so </a:t>
            </a:r>
            <a:br>
              <a:rPr lang="en-US" sz="1600" dirty="0" smtClean="0"/>
            </a:br>
            <a:r>
              <a:rPr lang="en-US" sz="1600" dirty="0" smtClean="0"/>
              <a:t>	0.02 </a:t>
            </a:r>
            <a:r>
              <a:rPr lang="en-US" sz="1600" dirty="0"/>
              <a:t>mole of alkali </a:t>
            </a:r>
            <a:r>
              <a:rPr lang="en-US" sz="1600" dirty="0" err="1"/>
              <a:t>neutralises</a:t>
            </a:r>
            <a:r>
              <a:rPr lang="en-US" sz="1600" dirty="0"/>
              <a:t> </a:t>
            </a:r>
            <a:r>
              <a:rPr lang="en-US" sz="1600" dirty="0" smtClean="0"/>
              <a:t>0.02 </a:t>
            </a:r>
            <a:r>
              <a:rPr lang="en-US" sz="1600" dirty="0"/>
              <a:t>moles of </a:t>
            </a:r>
            <a:r>
              <a:rPr lang="en-US" sz="1600" dirty="0" smtClean="0"/>
              <a:t>acid.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b="1" dirty="0" smtClean="0"/>
              <a:t>Step 4 Calculate the concentration of the acid. </a:t>
            </a:r>
            <a:r>
              <a:rPr lang="en-US" sz="1600" dirty="0"/>
              <a:t>(25 cm</a:t>
            </a:r>
            <a:r>
              <a:rPr lang="en-US" sz="1600" baseline="30000" dirty="0"/>
              <a:t>3</a:t>
            </a:r>
            <a:r>
              <a:rPr lang="en-US" sz="1600" dirty="0"/>
              <a:t> 5 </a:t>
            </a:r>
            <a:r>
              <a:rPr lang="en-US" sz="1600" dirty="0" smtClean="0"/>
              <a:t>= 0.025 </a:t>
            </a:r>
            <a:r>
              <a:rPr lang="en-US" sz="1600" dirty="0"/>
              <a:t>dm</a:t>
            </a:r>
            <a:r>
              <a:rPr lang="en-US" sz="1600" baseline="30000" dirty="0"/>
              <a:t>3</a:t>
            </a:r>
            <a:r>
              <a:rPr lang="en-US" sz="1600" dirty="0"/>
              <a:t>)</a:t>
            </a:r>
            <a:endParaRPr lang="en-US" sz="1600" dirty="0" smtClean="0"/>
          </a:p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900" dirty="0" smtClean="0"/>
              <a:t>	</a:t>
            </a:r>
            <a:endParaRPr lang="en-US" sz="1600" dirty="0" smtClean="0"/>
          </a:p>
          <a:p>
            <a:pPr>
              <a:buClr>
                <a:srgbClr val="0070C0"/>
              </a:buClr>
              <a:tabLst>
                <a:tab pos="811213" algn="l"/>
                <a:tab pos="4122738" algn="l"/>
                <a:tab pos="5295900" algn="l"/>
              </a:tabLst>
            </a:pPr>
            <a:r>
              <a:rPr lang="en-US" sz="1600" dirty="0" smtClean="0"/>
              <a:t>	concentration = 	 =	= 0.8 </a:t>
            </a:r>
            <a:r>
              <a:rPr lang="en-US" sz="1600" dirty="0" err="1"/>
              <a:t>mol</a:t>
            </a:r>
            <a:r>
              <a:rPr lang="en-US" sz="1600" dirty="0"/>
              <a:t> / </a:t>
            </a:r>
            <a:r>
              <a:rPr lang="en-US" sz="1600" dirty="0" smtClean="0"/>
              <a:t>dm</a:t>
            </a:r>
            <a:r>
              <a:rPr lang="en-US" sz="1600" baseline="30000" dirty="0" smtClean="0"/>
              <a:t>3</a:t>
            </a:r>
            <a:br>
              <a:rPr lang="en-US" sz="1600" baseline="30000" dirty="0" smtClean="0"/>
            </a:br>
            <a:endParaRPr lang="en-US" sz="1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 smtClean="0"/>
              <a:t>So </a:t>
            </a:r>
            <a:r>
              <a:rPr lang="en-US" sz="1600" dirty="0"/>
              <a:t>the concentration of the hydrochloric acid is </a:t>
            </a:r>
            <a:r>
              <a:rPr lang="en-US" sz="1600" b="1" dirty="0" smtClean="0"/>
              <a:t>0.8 M</a:t>
            </a:r>
            <a:r>
              <a:rPr lang="en-US" sz="1600" dirty="0" smtClean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811213" algn="l"/>
                <a:tab pos="4398963" algn="l"/>
              </a:tabLst>
            </a:pPr>
            <a:r>
              <a:rPr lang="en-US" sz="1600" dirty="0" smtClean="0"/>
              <a:t>Note</a:t>
            </a:r>
            <a:r>
              <a:rPr lang="en-US" sz="1600" dirty="0"/>
              <a:t>: ethanoic acid is only partly dissociated into ions at any given time</a:t>
            </a:r>
            <a:r>
              <a:rPr lang="en-US" sz="1600" dirty="0" smtClean="0"/>
              <a:t>. (</a:t>
            </a:r>
            <a:r>
              <a:rPr lang="en-US" sz="1600" dirty="0"/>
              <a:t>It is a weak acid.) But as the </a:t>
            </a:r>
            <a:r>
              <a:rPr lang="en-US" sz="1600" dirty="0" err="1"/>
              <a:t>neutralisation</a:t>
            </a:r>
            <a:r>
              <a:rPr lang="en-US" sz="1600" dirty="0"/>
              <a:t> proceeds, it continues </a:t>
            </a:r>
            <a:r>
              <a:rPr lang="en-US" sz="1600" dirty="0" smtClean="0"/>
              <a:t>to dissociate </a:t>
            </a:r>
            <a:r>
              <a:rPr lang="en-US" sz="1600" dirty="0"/>
              <a:t>until it has all reacted.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15336" y="697189"/>
            <a:ext cx="600980" cy="359717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284422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  20  </a:t>
            </a:r>
          </a:p>
          <a:p>
            <a:pPr algn="ctr"/>
            <a:r>
              <a:rPr lang="en-GB" sz="1600" dirty="0" smtClean="0"/>
              <a:t>1000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5364505"/>
            <a:ext cx="2747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98963" algn="l"/>
              </a:tabLst>
            </a:pPr>
            <a:r>
              <a:rPr lang="en-US" sz="1600" u="sng" dirty="0"/>
              <a:t>number of </a:t>
            </a:r>
            <a:r>
              <a:rPr lang="en-US" sz="1600" u="sng" dirty="0" smtClean="0"/>
              <a:t>moles</a:t>
            </a:r>
            <a:r>
              <a:rPr lang="en-US" sz="1600" dirty="0" smtClean="0"/>
              <a:t>         </a:t>
            </a:r>
            <a:r>
              <a:rPr lang="en-US" sz="1600" u="sng" dirty="0" smtClean="0"/>
              <a:t> 0.02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  volume </a:t>
            </a:r>
            <a:r>
              <a:rPr lang="en-US" sz="1600" dirty="0"/>
              <a:t>in dm</a:t>
            </a:r>
            <a:r>
              <a:rPr lang="en-US" sz="1600" baseline="30000" dirty="0"/>
              <a:t>3</a:t>
            </a:r>
            <a:r>
              <a:rPr lang="en-US" sz="1600" dirty="0"/>
              <a:t>          </a:t>
            </a:r>
            <a:r>
              <a:rPr lang="en-US" sz="1600" dirty="0" smtClean="0"/>
              <a:t> </a:t>
            </a:r>
            <a:r>
              <a:rPr lang="en-US" sz="1600" u="sng" dirty="0" smtClean="0"/>
              <a:t>0.025</a:t>
            </a:r>
            <a:endParaRPr lang="en-US" sz="1600" u="sng" dirty="0"/>
          </a:p>
        </p:txBody>
      </p:sp>
      <p:sp>
        <p:nvSpPr>
          <p:cNvPr id="5" name="Rectangle 4"/>
          <p:cNvSpPr/>
          <p:nvPr/>
        </p:nvSpPr>
        <p:spPr>
          <a:xfrm>
            <a:off x="6815335" y="3905761"/>
            <a:ext cx="20259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ethanoic acid in vinegar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bottle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the left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– gives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salad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dressing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its tasty tang.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60"/>
          <a:stretch/>
        </p:blipFill>
        <p:spPr>
          <a:xfrm>
            <a:off x="6822089" y="1196752"/>
            <a:ext cx="2079836" cy="2675090"/>
          </a:xfrm>
          <a:prstGeom prst="rect">
            <a:avLst/>
          </a:prstGeom>
        </p:spPr>
      </p:pic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44408" y="53732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958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300" dirty="0"/>
              <a:t>11.8 - </a:t>
            </a:r>
            <a:r>
              <a:rPr lang="en-US" sz="3300" dirty="0"/>
              <a:t>Finding Concentrations by Titration</a:t>
            </a:r>
            <a:endParaRPr lang="en-GB" sz="33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What </a:t>
            </a:r>
            <a:r>
              <a:rPr lang="en-US" sz="2800" dirty="0"/>
              <a:t>is a standard solution?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What </a:t>
            </a:r>
            <a:r>
              <a:rPr lang="en-US" sz="2800" dirty="0"/>
              <a:t>volume of 2 M hydrochloric acid will </a:t>
            </a:r>
            <a:r>
              <a:rPr lang="en-US" sz="2800" dirty="0" smtClean="0"/>
              <a:t>neutralize 25 </a:t>
            </a:r>
            <a:r>
              <a:rPr lang="en-US" sz="2800" dirty="0"/>
              <a:t>cm</a:t>
            </a:r>
            <a:r>
              <a:rPr lang="en-US" sz="2800" baseline="30000" dirty="0"/>
              <a:t>3</a:t>
            </a:r>
            <a:r>
              <a:rPr lang="en-US" sz="2800" dirty="0"/>
              <a:t> of 2 M sodium carbonate?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20 </a:t>
            </a:r>
            <a:r>
              <a:rPr lang="en-US" sz="2800" dirty="0"/>
              <a:t>cm</a:t>
            </a:r>
            <a:r>
              <a:rPr lang="en-US" sz="2800" baseline="30000" dirty="0"/>
              <a:t>3</a:t>
            </a:r>
            <a:r>
              <a:rPr lang="en-US" sz="2800" dirty="0"/>
              <a:t> of 1 M sulfuric acid were </a:t>
            </a:r>
            <a:r>
              <a:rPr lang="en-US" sz="2800" dirty="0" err="1"/>
              <a:t>neutralised</a:t>
            </a:r>
            <a:r>
              <a:rPr lang="en-US" sz="2800" dirty="0"/>
              <a:t> by 25 cm</a:t>
            </a:r>
            <a:r>
              <a:rPr lang="en-US" sz="2800" baseline="30000" dirty="0"/>
              <a:t>3</a:t>
            </a:r>
            <a:r>
              <a:rPr lang="en-US" sz="2800" dirty="0"/>
              <a:t> </a:t>
            </a:r>
            <a:r>
              <a:rPr lang="en-US" sz="2800" dirty="0" smtClean="0"/>
              <a:t>of ammonia </a:t>
            </a:r>
            <a:r>
              <a:rPr lang="en-US" sz="2800" dirty="0"/>
              <a:t>solution. Calculate the </a:t>
            </a:r>
            <a:r>
              <a:rPr lang="en-US" sz="2800" dirty="0" smtClean="0"/>
              <a:t>concentration </a:t>
            </a:r>
            <a:r>
              <a:rPr lang="en-US" sz="2800" dirty="0"/>
              <a:t>of </a:t>
            </a:r>
            <a:r>
              <a:rPr lang="en-US" sz="2800" dirty="0" smtClean="0"/>
              <a:t>the ammonia </a:t>
            </a:r>
            <a:r>
              <a:rPr lang="en-US" sz="2800" dirty="0"/>
              <a:t>solution. (See the equation </a:t>
            </a:r>
            <a:r>
              <a:rPr lang="en-US" sz="2800" dirty="0" smtClean="0"/>
              <a:t>below)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</a:pPr>
            <a:endParaRPr lang="en-US" sz="2800" dirty="0"/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/>
              <a:t>Ammonia reacts with sulfuric acid to give ammonium sulfate:</a:t>
            </a:r>
          </a:p>
          <a:p>
            <a:pPr>
              <a:tabLst>
                <a:tab pos="982663" algn="l"/>
                <a:tab pos="5021263" algn="l"/>
              </a:tabLst>
            </a:pPr>
            <a:r>
              <a:rPr lang="de-DE" sz="2800" dirty="0" smtClean="0"/>
              <a:t>	 </a:t>
            </a:r>
            <a:r>
              <a:rPr lang="de-DE" sz="2800" b="1" dirty="0" smtClean="0">
                <a:solidFill>
                  <a:srgbClr val="FF0000"/>
                </a:solidFill>
              </a:rPr>
              <a:t>2NH</a:t>
            </a:r>
            <a:r>
              <a:rPr lang="de-DE" sz="2800" b="1" baseline="-25000" dirty="0" smtClean="0">
                <a:solidFill>
                  <a:srgbClr val="FF0000"/>
                </a:solidFill>
              </a:rPr>
              <a:t>3</a:t>
            </a:r>
            <a:r>
              <a:rPr lang="de-DE" sz="2800" b="1" dirty="0" smtClean="0">
                <a:solidFill>
                  <a:srgbClr val="FF0000"/>
                </a:solidFill>
              </a:rPr>
              <a:t> </a:t>
            </a:r>
            <a:r>
              <a:rPr lang="de-DE" sz="2800" b="1" dirty="0">
                <a:solidFill>
                  <a:srgbClr val="FF0000"/>
                </a:solidFill>
              </a:rPr>
              <a:t>(</a:t>
            </a:r>
            <a:r>
              <a:rPr lang="de-DE" sz="2800" b="1" i="1" dirty="0">
                <a:solidFill>
                  <a:srgbClr val="FF0000"/>
                </a:solidFill>
              </a:rPr>
              <a:t>aq</a:t>
            </a:r>
            <a:r>
              <a:rPr lang="de-DE" sz="2800" b="1" dirty="0">
                <a:solidFill>
                  <a:srgbClr val="FF0000"/>
                </a:solidFill>
              </a:rPr>
              <a:t>) H</a:t>
            </a:r>
            <a:r>
              <a:rPr lang="de-DE" sz="2800" b="1" baseline="-25000" dirty="0">
                <a:solidFill>
                  <a:srgbClr val="FF0000"/>
                </a:solidFill>
              </a:rPr>
              <a:t>2</a:t>
            </a:r>
            <a:r>
              <a:rPr lang="de-DE" sz="2800" b="1" dirty="0">
                <a:solidFill>
                  <a:srgbClr val="FF0000"/>
                </a:solidFill>
              </a:rPr>
              <a:t>SO</a:t>
            </a:r>
            <a:r>
              <a:rPr lang="de-DE" sz="2800" b="1" baseline="-25000" dirty="0">
                <a:solidFill>
                  <a:srgbClr val="FF0000"/>
                </a:solidFill>
              </a:rPr>
              <a:t>4</a:t>
            </a:r>
            <a:r>
              <a:rPr lang="de-DE" sz="2800" b="1" dirty="0">
                <a:solidFill>
                  <a:srgbClr val="FF0000"/>
                </a:solidFill>
              </a:rPr>
              <a:t> (</a:t>
            </a:r>
            <a:r>
              <a:rPr lang="de-DE" sz="2800" b="1" i="1" dirty="0">
                <a:solidFill>
                  <a:srgbClr val="FF0000"/>
                </a:solidFill>
              </a:rPr>
              <a:t>aq</a:t>
            </a:r>
            <a:r>
              <a:rPr lang="de-DE" sz="2800" b="1" dirty="0">
                <a:solidFill>
                  <a:srgbClr val="FF0000"/>
                </a:solidFill>
              </a:rPr>
              <a:t>) </a:t>
            </a:r>
            <a:r>
              <a:rPr lang="de-DE" sz="2800" b="1" dirty="0" smtClean="0">
                <a:solidFill>
                  <a:srgbClr val="FF0000"/>
                </a:solidFill>
              </a:rPr>
              <a:t>  </a:t>
            </a:r>
            <a:r>
              <a:rPr lang="de-DE" sz="28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de-DE" sz="2800" b="1" dirty="0" smtClean="0">
                <a:solidFill>
                  <a:srgbClr val="FF0000"/>
                </a:solidFill>
              </a:rPr>
              <a:t>	  (</a:t>
            </a:r>
            <a:r>
              <a:rPr lang="de-DE" sz="2800" b="1" dirty="0">
                <a:solidFill>
                  <a:srgbClr val="FF0000"/>
                </a:solidFill>
              </a:rPr>
              <a:t>NH</a:t>
            </a:r>
            <a:r>
              <a:rPr lang="de-DE" sz="2800" b="1" baseline="-25000" dirty="0">
                <a:solidFill>
                  <a:srgbClr val="FF0000"/>
                </a:solidFill>
              </a:rPr>
              <a:t>4</a:t>
            </a:r>
            <a:r>
              <a:rPr lang="de-DE" sz="2800" b="1" dirty="0">
                <a:solidFill>
                  <a:srgbClr val="FF0000"/>
                </a:solidFill>
              </a:rPr>
              <a:t>)</a:t>
            </a:r>
            <a:r>
              <a:rPr lang="de-DE" sz="2800" b="1" baseline="-25000" dirty="0">
                <a:solidFill>
                  <a:srgbClr val="FF0000"/>
                </a:solidFill>
              </a:rPr>
              <a:t>2</a:t>
            </a:r>
            <a:r>
              <a:rPr lang="de-DE" sz="2800" b="1" dirty="0">
                <a:solidFill>
                  <a:srgbClr val="FF0000"/>
                </a:solidFill>
              </a:rPr>
              <a:t>SO</a:t>
            </a:r>
            <a:r>
              <a:rPr lang="de-DE" sz="2800" b="1" baseline="-25000" dirty="0">
                <a:solidFill>
                  <a:srgbClr val="FF0000"/>
                </a:solidFill>
              </a:rPr>
              <a:t>4</a:t>
            </a:r>
            <a:r>
              <a:rPr lang="de-DE" sz="2800" b="1" dirty="0">
                <a:solidFill>
                  <a:srgbClr val="FF0000"/>
                </a:solidFill>
              </a:rPr>
              <a:t> (</a:t>
            </a:r>
            <a:r>
              <a:rPr lang="de-DE" sz="2800" b="1" i="1" dirty="0">
                <a:solidFill>
                  <a:srgbClr val="FF0000"/>
                </a:solidFill>
              </a:rPr>
              <a:t>aq</a:t>
            </a:r>
            <a:r>
              <a:rPr lang="de-DE" sz="2800" b="1" dirty="0">
                <a:solidFill>
                  <a:srgbClr val="FF0000"/>
                </a:solidFill>
              </a:rPr>
              <a:t>)</a:t>
            </a:r>
          </a:p>
          <a:p>
            <a:pPr>
              <a:tabLst>
                <a:tab pos="723900" algn="l"/>
              </a:tabLst>
            </a:pPr>
            <a:r>
              <a:rPr lang="en-GB" sz="2800" b="1" dirty="0" smtClean="0">
                <a:solidFill>
                  <a:srgbClr val="FF0000"/>
                </a:solidFill>
              </a:rPr>
              <a:t>	ammonia </a:t>
            </a:r>
            <a:r>
              <a:rPr lang="en-GB" sz="2800" b="1" dirty="0">
                <a:solidFill>
                  <a:srgbClr val="FF0000"/>
                </a:solidFill>
              </a:rPr>
              <a:t>sulfuric acid  </a:t>
            </a:r>
            <a:r>
              <a:rPr lang="en-GB" sz="2800" b="1" dirty="0" smtClean="0">
                <a:solidFill>
                  <a:srgbClr val="FF0000"/>
                </a:solidFill>
              </a:rPr>
              <a:t>       ammonium </a:t>
            </a:r>
            <a:r>
              <a:rPr lang="en-GB" sz="2800" b="1" dirty="0" err="1">
                <a:solidFill>
                  <a:srgbClr val="FF0000"/>
                </a:solidFill>
              </a:rPr>
              <a:t>sulfate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8318076" y="4437112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35730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2199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Checklist - Core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107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20" b="1" dirty="0" smtClean="0"/>
              <a:t>Core curriculum - </a:t>
            </a:r>
            <a:r>
              <a:rPr lang="en-US" sz="1920" dirty="0" smtClean="0"/>
              <a:t>Make </a:t>
            </a:r>
            <a:r>
              <a:rPr lang="en-US" sz="1920" dirty="0"/>
              <a:t>sure you </a:t>
            </a:r>
            <a:r>
              <a:rPr lang="en-US" sz="1920" dirty="0" smtClean="0"/>
              <a:t>can…</a:t>
            </a:r>
            <a:endParaRPr lang="en-US" sz="1920" dirty="0"/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name </a:t>
            </a:r>
            <a:r>
              <a:rPr lang="en-US" sz="1920" dirty="0"/>
              <a:t>the common laboratory acids and </a:t>
            </a:r>
            <a:r>
              <a:rPr lang="en-US" sz="1920" dirty="0" smtClean="0"/>
              <a:t>alkalis, and </a:t>
            </a:r>
            <a:r>
              <a:rPr lang="en-US" sz="1920" dirty="0"/>
              <a:t>give their formulae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describe </a:t>
            </a:r>
            <a:r>
              <a:rPr lang="en-US" sz="1920" dirty="0"/>
              <a:t>the effect of acids and alkalis on litmus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explain </a:t>
            </a:r>
            <a:r>
              <a:rPr lang="en-US" sz="1920" dirty="0"/>
              <a:t>what the pH scale is, and what </a:t>
            </a:r>
            <a:r>
              <a:rPr lang="en-US" sz="1920" dirty="0" smtClean="0"/>
              <a:t>pH numbers </a:t>
            </a:r>
            <a:r>
              <a:rPr lang="en-US" sz="1920" dirty="0"/>
              <a:t>tell you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describe </a:t>
            </a:r>
            <a:r>
              <a:rPr lang="en-US" sz="1920" dirty="0"/>
              <a:t>what universal indicator is, and how </a:t>
            </a:r>
            <a:r>
              <a:rPr lang="en-US" sz="1920" dirty="0" smtClean="0"/>
              <a:t>its colour </a:t>
            </a:r>
            <a:r>
              <a:rPr lang="en-US" sz="1920" dirty="0"/>
              <a:t>changes across the pH range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define </a:t>
            </a:r>
            <a:r>
              <a:rPr lang="en-US" sz="1920" dirty="0"/>
              <a:t>a base, and say that alkalis are soluble bases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say </a:t>
            </a:r>
            <a:r>
              <a:rPr lang="en-US" sz="1920" dirty="0"/>
              <a:t>what is formed when acids react </a:t>
            </a:r>
            <a:r>
              <a:rPr lang="en-US" sz="1920" dirty="0" smtClean="0"/>
              <a:t>with: metals </a:t>
            </a:r>
            <a:r>
              <a:rPr lang="en-US" sz="1920" dirty="0"/>
              <a:t>bases carbonates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explain </a:t>
            </a:r>
            <a:r>
              <a:rPr lang="en-US" sz="1920" dirty="0"/>
              <a:t>what a </a:t>
            </a:r>
            <a:r>
              <a:rPr lang="en-US" sz="1920" dirty="0" err="1"/>
              <a:t>neutralisation</a:t>
            </a:r>
            <a:r>
              <a:rPr lang="en-US" sz="1920" dirty="0"/>
              <a:t> reaction is, </a:t>
            </a:r>
            <a:r>
              <a:rPr lang="en-US" sz="1920" dirty="0" smtClean="0"/>
              <a:t>and identify </a:t>
            </a:r>
            <a:r>
              <a:rPr lang="en-US" sz="1920" dirty="0"/>
              <a:t>one from its equation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say </a:t>
            </a:r>
            <a:r>
              <a:rPr lang="en-US" sz="1920" dirty="0"/>
              <a:t>what gas is given off when strong bases </a:t>
            </a:r>
            <a:r>
              <a:rPr lang="en-US" sz="1920" dirty="0" smtClean="0"/>
              <a:t>are heated </a:t>
            </a:r>
            <a:r>
              <a:rPr lang="en-US" sz="1920" dirty="0"/>
              <a:t>with ammonium compounds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say </a:t>
            </a:r>
            <a:r>
              <a:rPr lang="en-US" sz="1920" dirty="0"/>
              <a:t>why it is important to control acidity in </a:t>
            </a:r>
            <a:r>
              <a:rPr lang="en-US" sz="1920" dirty="0" smtClean="0"/>
              <a:t>soil, and </a:t>
            </a:r>
            <a:r>
              <a:rPr lang="en-US" sz="1920" dirty="0"/>
              <a:t>how this is done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explain </a:t>
            </a:r>
            <a:r>
              <a:rPr lang="en-US" sz="1920" dirty="0"/>
              <a:t>what basic oxides and acidic oxides </a:t>
            </a:r>
            <a:r>
              <a:rPr lang="en-US" sz="1920" dirty="0" smtClean="0"/>
              <a:t>are, and </a:t>
            </a:r>
            <a:r>
              <a:rPr lang="en-US" sz="1920" dirty="0"/>
              <a:t>give examples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choose </a:t>
            </a:r>
            <a:r>
              <a:rPr lang="en-US" sz="1920" dirty="0"/>
              <a:t>suitable reactants for making a salt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describe </a:t>
            </a:r>
            <a:r>
              <a:rPr lang="en-US" sz="1920" dirty="0"/>
              <a:t>methods for preparing a solid </a:t>
            </a:r>
            <a:r>
              <a:rPr lang="en-US" sz="1920" dirty="0" smtClean="0"/>
              <a:t>salt, starting </a:t>
            </a:r>
            <a:r>
              <a:rPr lang="en-US" sz="1920" dirty="0"/>
              <a:t>with</a:t>
            </a:r>
            <a:r>
              <a:rPr lang="en-US" sz="1920" dirty="0" smtClean="0"/>
              <a:t>:</a:t>
            </a:r>
            <a:br>
              <a:rPr lang="en-US" sz="1920" dirty="0" smtClean="0"/>
            </a:br>
            <a:r>
              <a:rPr lang="en-US" sz="1920" dirty="0" smtClean="0"/>
              <a:t>	– </a:t>
            </a:r>
            <a:r>
              <a:rPr lang="en-US" sz="1920" dirty="0"/>
              <a:t>a metal or insoluble </a:t>
            </a:r>
            <a:r>
              <a:rPr lang="en-US" sz="1920" dirty="0" smtClean="0"/>
              <a:t>base</a:t>
            </a:r>
            <a:br>
              <a:rPr lang="en-US" sz="1920" dirty="0" smtClean="0"/>
            </a:br>
            <a:r>
              <a:rPr lang="en-US" sz="1920" dirty="0" smtClean="0"/>
              <a:t>	– </a:t>
            </a:r>
            <a:r>
              <a:rPr lang="en-US" sz="1920" dirty="0"/>
              <a:t>an alkaline solution</a:t>
            </a:r>
          </a:p>
          <a:p>
            <a:pPr marL="534988" indent="-534988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920" dirty="0" smtClean="0"/>
              <a:t>explain </a:t>
            </a:r>
            <a:r>
              <a:rPr lang="en-US" sz="1920" dirty="0"/>
              <a:t>how and why an indicator is used, </a:t>
            </a:r>
            <a:r>
              <a:rPr lang="en-US" sz="1920" dirty="0" smtClean="0"/>
              <a:t>in a </a:t>
            </a:r>
            <a:r>
              <a:rPr lang="en-US" sz="1920" dirty="0"/>
              <a:t>titration</a:t>
            </a:r>
            <a:endParaRPr lang="en-US" sz="1920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244408" y="602128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7472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Checklist - Extended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/>
              <a:t>Extended curriculum - </a:t>
            </a:r>
            <a:r>
              <a:rPr lang="en-US" sz="2100" dirty="0" smtClean="0"/>
              <a:t>Make </a:t>
            </a:r>
            <a:r>
              <a:rPr lang="en-US" sz="2100" dirty="0"/>
              <a:t>sure you </a:t>
            </a:r>
            <a:r>
              <a:rPr lang="en-US" sz="2100" dirty="0" smtClean="0"/>
              <a:t>can also…</a:t>
            </a:r>
            <a:endParaRPr lang="en-US" sz="2100" dirty="0"/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/>
              <a:t>define strong acids and weak acids, with examples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define </a:t>
            </a:r>
            <a:r>
              <a:rPr lang="en-US" sz="2100" dirty="0"/>
              <a:t>strong alkalis and weak alkalis, with examples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explain </a:t>
            </a:r>
            <a:r>
              <a:rPr lang="en-US" sz="2100" dirty="0"/>
              <a:t>why the reaction between an acid </a:t>
            </a:r>
            <a:r>
              <a:rPr lang="en-US" sz="2100" dirty="0" smtClean="0"/>
              <a:t>and a </a:t>
            </a:r>
            <a:r>
              <a:rPr lang="en-US" sz="2100" dirty="0"/>
              <a:t>metal is a redox reaction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explain </a:t>
            </a:r>
            <a:r>
              <a:rPr lang="en-US" sz="2100" dirty="0"/>
              <a:t>what happens in a </a:t>
            </a:r>
            <a:r>
              <a:rPr lang="en-US" sz="2100" dirty="0" err="1"/>
              <a:t>neutralisation</a:t>
            </a:r>
            <a:r>
              <a:rPr lang="en-US" sz="2100" dirty="0"/>
              <a:t> </a:t>
            </a:r>
            <a:r>
              <a:rPr lang="en-US" sz="2100" dirty="0" smtClean="0"/>
              <a:t>reaction, and </a:t>
            </a:r>
            <a:r>
              <a:rPr lang="en-US" sz="2100" dirty="0"/>
              <a:t>give the ionic equation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give </a:t>
            </a:r>
            <a:r>
              <a:rPr lang="en-US" sz="2100" dirty="0"/>
              <a:t>a definition for acids and bases using the </a:t>
            </a:r>
            <a:r>
              <a:rPr lang="en-US" sz="2100" dirty="0" smtClean="0"/>
              <a:t>idea of </a:t>
            </a:r>
            <a:r>
              <a:rPr lang="en-US" sz="2100" dirty="0"/>
              <a:t>proton transfer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say </a:t>
            </a:r>
            <a:r>
              <a:rPr lang="en-US" sz="2100" dirty="0"/>
              <a:t>what amphoteric oxides and neutral </a:t>
            </a:r>
            <a:r>
              <a:rPr lang="en-US" sz="2100" dirty="0" smtClean="0"/>
              <a:t>oxides are</a:t>
            </a:r>
            <a:r>
              <a:rPr lang="en-US" sz="2100" dirty="0"/>
              <a:t>, and give examples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choose </a:t>
            </a:r>
            <a:r>
              <a:rPr lang="en-US" sz="2100" dirty="0"/>
              <a:t>suitable reactants for making an </a:t>
            </a:r>
            <a:r>
              <a:rPr lang="en-US" sz="2100" dirty="0" smtClean="0"/>
              <a:t>insoluble salt </a:t>
            </a:r>
            <a:r>
              <a:rPr lang="en-US" sz="2100" dirty="0"/>
              <a:t>by precipitation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say </a:t>
            </a:r>
            <a:r>
              <a:rPr lang="en-US" sz="2100" dirty="0"/>
              <a:t>what spectator ions are, and identify </a:t>
            </a:r>
            <a:r>
              <a:rPr lang="en-US" sz="2100" dirty="0" smtClean="0"/>
              <a:t>the spectator </a:t>
            </a:r>
            <a:r>
              <a:rPr lang="en-US" sz="2100" dirty="0"/>
              <a:t>ions in a precipitation reaction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100" dirty="0" smtClean="0"/>
              <a:t>calculate </a:t>
            </a:r>
            <a:r>
              <a:rPr lang="en-US" sz="2100" dirty="0"/>
              <a:t>the concentration of a solution of </a:t>
            </a:r>
            <a:r>
              <a:rPr lang="en-US" sz="2100" dirty="0" smtClean="0"/>
              <a:t>acid or </a:t>
            </a:r>
            <a:r>
              <a:rPr lang="en-US" sz="2100" dirty="0"/>
              <a:t>alkali, using data from a titration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388424" y="6155192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159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Core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014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300" dirty="0"/>
              <a:t>Rewrite the following, choosing the correct </a:t>
            </a:r>
            <a:r>
              <a:rPr lang="en-US" sz="2300" dirty="0" smtClean="0"/>
              <a:t>word from </a:t>
            </a:r>
            <a:r>
              <a:rPr lang="en-US" sz="2300" dirty="0"/>
              <a:t>each pair in </a:t>
            </a:r>
            <a:r>
              <a:rPr lang="en-US" sz="2300" dirty="0" smtClean="0"/>
              <a:t>brackets.</a:t>
            </a:r>
            <a:br>
              <a:rPr lang="en-US" sz="2300" dirty="0" smtClean="0"/>
            </a:br>
            <a:r>
              <a:rPr lang="en-US" sz="2300" dirty="0" smtClean="0"/>
              <a:t>Acids </a:t>
            </a:r>
            <a:r>
              <a:rPr lang="en-US" sz="2300" dirty="0"/>
              <a:t>are compounds that dissolve in water </a:t>
            </a:r>
            <a:r>
              <a:rPr lang="en-US" sz="2300" dirty="0" smtClean="0"/>
              <a:t>giving hydrogen </a:t>
            </a:r>
            <a:r>
              <a:rPr lang="en-US" sz="2300" dirty="0"/>
              <a:t>ions. Sulfuric acid is an example. It </a:t>
            </a:r>
            <a:r>
              <a:rPr lang="en-US" sz="2300" dirty="0" smtClean="0"/>
              <a:t>can be </a:t>
            </a:r>
            <a:r>
              <a:rPr lang="en-US" sz="2300" dirty="0" err="1"/>
              <a:t>neutralised</a:t>
            </a:r>
            <a:r>
              <a:rPr lang="en-US" sz="2300" dirty="0"/>
              <a:t> by (acids / bases) to form salts </a:t>
            </a:r>
            <a:r>
              <a:rPr lang="en-US" sz="2300" dirty="0" smtClean="0"/>
              <a:t>called (nitrates </a:t>
            </a:r>
            <a:r>
              <a:rPr lang="en-US" sz="2300" dirty="0"/>
              <a:t>/ sulfates</a:t>
            </a:r>
            <a:r>
              <a:rPr lang="en-US" sz="2300" dirty="0" smtClean="0"/>
              <a:t>).</a:t>
            </a:r>
            <a:br>
              <a:rPr lang="en-US" sz="2300" dirty="0" smtClean="0"/>
            </a:br>
            <a:r>
              <a:rPr lang="en-US" sz="2300" dirty="0" smtClean="0"/>
              <a:t>Many </a:t>
            </a:r>
            <a:r>
              <a:rPr lang="en-US" sz="2300" dirty="0"/>
              <a:t>(metals / non-metals) react with acids to </a:t>
            </a:r>
            <a:r>
              <a:rPr lang="en-US" sz="2300" dirty="0" smtClean="0"/>
              <a:t>give (hydrogen </a:t>
            </a:r>
            <a:r>
              <a:rPr lang="en-US" sz="2300" dirty="0"/>
              <a:t>/ carbon dioxide). Acids react </a:t>
            </a:r>
            <a:r>
              <a:rPr lang="en-US" sz="2300" dirty="0" smtClean="0"/>
              <a:t>with (chlorides </a:t>
            </a:r>
            <a:r>
              <a:rPr lang="en-US" sz="2300" dirty="0"/>
              <a:t>/ carbonates) to give (hydrogen / </a:t>
            </a:r>
            <a:r>
              <a:rPr lang="en-US" sz="2300" dirty="0" smtClean="0"/>
              <a:t>carbon dioxide).</a:t>
            </a:r>
            <a:br>
              <a:rPr lang="en-US" sz="2300" dirty="0" smtClean="0"/>
            </a:br>
            <a:r>
              <a:rPr lang="en-US" sz="2300" dirty="0" smtClean="0"/>
              <a:t>Since </a:t>
            </a:r>
            <a:r>
              <a:rPr lang="en-US" sz="2300" dirty="0"/>
              <a:t>they contain ions, solutions of acids </a:t>
            </a:r>
            <a:r>
              <a:rPr lang="en-US" sz="2300" dirty="0" smtClean="0"/>
              <a:t>are (good </a:t>
            </a:r>
            <a:r>
              <a:rPr lang="en-US" sz="2300" dirty="0"/>
              <a:t>/ poor) conductors of electricity. They </a:t>
            </a:r>
            <a:r>
              <a:rPr lang="en-US" sz="2300" dirty="0" smtClean="0"/>
              <a:t>also affect </a:t>
            </a:r>
            <a:r>
              <a:rPr lang="en-US" sz="2300" dirty="0"/>
              <a:t>indicators. Litmus turns (red / blue) in </a:t>
            </a:r>
            <a:r>
              <a:rPr lang="en-US" sz="2300" dirty="0" smtClean="0"/>
              <a:t>acids while </a:t>
            </a:r>
            <a:r>
              <a:rPr lang="en-US" sz="2300" dirty="0"/>
              <a:t>phenolphthalein turns (pink / </a:t>
            </a:r>
            <a:r>
              <a:rPr lang="en-US" sz="2300" dirty="0" err="1"/>
              <a:t>colourless</a:t>
            </a:r>
            <a:r>
              <a:rPr lang="en-US" sz="2300" dirty="0" smtClean="0"/>
              <a:t>).</a:t>
            </a:r>
            <a:br>
              <a:rPr lang="en-US" sz="2300" dirty="0" smtClean="0"/>
            </a:br>
            <a:r>
              <a:rPr lang="en-US" sz="2300" dirty="0" smtClean="0"/>
              <a:t>The </a:t>
            </a:r>
            <a:r>
              <a:rPr lang="en-US" sz="2300" dirty="0"/>
              <a:t>level of acidity of an acid is shown by </a:t>
            </a:r>
            <a:r>
              <a:rPr lang="en-US" sz="2300" dirty="0" smtClean="0"/>
              <a:t>its (concentration </a:t>
            </a:r>
            <a:r>
              <a:rPr lang="en-US" sz="2300" dirty="0"/>
              <a:t>/ pH number). The (higher / </a:t>
            </a:r>
            <a:r>
              <a:rPr lang="en-US" sz="2300" dirty="0" smtClean="0"/>
              <a:t>lower) the </a:t>
            </a:r>
            <a:r>
              <a:rPr lang="en-US" sz="2300" dirty="0"/>
              <a:t>number, the more acidic the solution.</a:t>
            </a:r>
            <a:endParaRPr lang="en-US" sz="2300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388424" y="6093296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8480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Core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215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2"/>
            </a:pPr>
            <a:r>
              <a:rPr lang="en-US" sz="1680" dirty="0" smtClean="0"/>
              <a:t>A </a:t>
            </a:r>
            <a:r>
              <a:rPr lang="en-US" sz="1680" dirty="0"/>
              <a:t>and B are white powders. </a:t>
            </a:r>
            <a:r>
              <a:rPr lang="en-US" sz="1680" b="1" dirty="0"/>
              <a:t>A</a:t>
            </a:r>
            <a:r>
              <a:rPr lang="en-US" sz="1680" dirty="0"/>
              <a:t> is insoluble in </a:t>
            </a:r>
            <a:r>
              <a:rPr lang="en-US" sz="1680" dirty="0" smtClean="0"/>
              <a:t>water, but </a:t>
            </a:r>
            <a:r>
              <a:rPr lang="en-US" sz="1680" b="1" dirty="0"/>
              <a:t>B</a:t>
            </a:r>
            <a:r>
              <a:rPr lang="en-US" sz="1680" dirty="0"/>
              <a:t> dissolves. Its solution has a pH of </a:t>
            </a:r>
            <a:r>
              <a:rPr lang="en-US" sz="1680" dirty="0" smtClean="0"/>
              <a:t>3.</a:t>
            </a:r>
            <a:br>
              <a:rPr lang="en-US" sz="1680" dirty="0" smtClean="0"/>
            </a:br>
            <a:r>
              <a:rPr lang="en-US" sz="1680" dirty="0" smtClean="0"/>
              <a:t>A </a:t>
            </a:r>
            <a:r>
              <a:rPr lang="en-US" sz="1680" dirty="0"/>
              <a:t>mixture of </a:t>
            </a:r>
            <a:r>
              <a:rPr lang="en-US" sz="1680" b="1" dirty="0"/>
              <a:t>A</a:t>
            </a:r>
            <a:r>
              <a:rPr lang="en-US" sz="1680" dirty="0"/>
              <a:t> and </a:t>
            </a:r>
            <a:r>
              <a:rPr lang="en-US" sz="1680" b="1" dirty="0"/>
              <a:t>B</a:t>
            </a:r>
            <a:r>
              <a:rPr lang="en-US" sz="1680" dirty="0"/>
              <a:t> bubbles or effervesces </a:t>
            </a:r>
            <a:r>
              <a:rPr lang="en-US" sz="1680" dirty="0" smtClean="0"/>
              <a:t>in water</a:t>
            </a:r>
            <a:r>
              <a:rPr lang="en-US" sz="1680" dirty="0"/>
              <a:t>, giving off a gas. A clear solution </a:t>
            </a:r>
            <a:r>
              <a:rPr lang="en-US" sz="1680" dirty="0" smtClean="0"/>
              <a:t>forms.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Which </a:t>
            </a:r>
            <a:r>
              <a:rPr lang="en-US" sz="1680" dirty="0"/>
              <a:t>of the two powders is an </a:t>
            </a:r>
            <a:r>
              <a:rPr lang="en-US" sz="1680" dirty="0" smtClean="0"/>
              <a:t>acid?</a:t>
            </a:r>
          </a:p>
          <a:p>
            <a:pPr marL="723900" indent="-36195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The </a:t>
            </a:r>
            <a:r>
              <a:rPr lang="en-US" sz="1680" dirty="0"/>
              <a:t>other powder is a carbonate. Which </a:t>
            </a:r>
            <a:r>
              <a:rPr lang="en-US" sz="1680" dirty="0" smtClean="0"/>
              <a:t>gas bubbles </a:t>
            </a:r>
            <a:r>
              <a:rPr lang="en-US" sz="1680" dirty="0"/>
              <a:t>off in the </a:t>
            </a:r>
            <a:r>
              <a:rPr lang="en-US" sz="1680" dirty="0" smtClean="0"/>
              <a:t>reaction?</a:t>
            </a:r>
          </a:p>
          <a:p>
            <a:pPr marL="723900" indent="-36195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Although </a:t>
            </a:r>
            <a:r>
              <a:rPr lang="en-US" sz="1680" dirty="0"/>
              <a:t>A is insoluble in water, a clear </a:t>
            </a:r>
            <a:r>
              <a:rPr lang="en-US" sz="1680" dirty="0" smtClean="0"/>
              <a:t>solution forms </a:t>
            </a:r>
            <a:r>
              <a:rPr lang="en-US" sz="1680" dirty="0"/>
              <a:t>when the mixture of A and B is added </a:t>
            </a:r>
            <a:r>
              <a:rPr lang="en-US" sz="1680" dirty="0" smtClean="0"/>
              <a:t>to water</a:t>
            </a:r>
            <a:r>
              <a:rPr lang="en-US" sz="1680" dirty="0"/>
              <a:t>. Explain why.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3"/>
            </a:pPr>
            <a:r>
              <a:rPr lang="en-US" sz="1680" dirty="0" smtClean="0"/>
              <a:t>Oxygen </a:t>
            </a:r>
            <a:r>
              <a:rPr lang="en-US" sz="1680" dirty="0"/>
              <a:t>reacts with other elements to form </a:t>
            </a:r>
            <a:r>
              <a:rPr lang="en-US" sz="1680" dirty="0" smtClean="0"/>
              <a:t>oxides. Three </a:t>
            </a:r>
            <a:r>
              <a:rPr lang="en-US" sz="1680" dirty="0"/>
              <a:t>examples are: calcium oxide, </a:t>
            </a:r>
            <a:r>
              <a:rPr lang="en-US" sz="1680" dirty="0" smtClean="0"/>
              <a:t>phosphorus pentoxide</a:t>
            </a:r>
            <a:r>
              <a:rPr lang="en-US" sz="1680" dirty="0"/>
              <a:t>, and copper(II) </a:t>
            </a:r>
            <a:r>
              <a:rPr lang="en-US" sz="1680" dirty="0" smtClean="0"/>
              <a:t>oxide.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Which </a:t>
            </a:r>
            <a:r>
              <a:rPr lang="en-US" sz="1680" dirty="0"/>
              <a:t>of these </a:t>
            </a:r>
            <a:r>
              <a:rPr lang="en-US" sz="1680" dirty="0" smtClean="0"/>
              <a:t>is:</a:t>
            </a:r>
            <a:br>
              <a:rPr lang="en-US" sz="1680" dirty="0" smtClean="0"/>
            </a:br>
            <a:r>
              <a:rPr lang="en-US" sz="1680" dirty="0" err="1" smtClean="0"/>
              <a:t>i</a:t>
            </a:r>
            <a:r>
              <a:rPr lang="en-US" sz="1680" dirty="0" smtClean="0"/>
              <a:t> </a:t>
            </a:r>
            <a:r>
              <a:rPr lang="en-US" sz="1680" dirty="0"/>
              <a:t>an insoluble </a:t>
            </a:r>
            <a:r>
              <a:rPr lang="en-US" sz="1680" dirty="0" smtClean="0"/>
              <a:t>base?</a:t>
            </a:r>
            <a:br>
              <a:rPr lang="en-US" sz="1680" dirty="0" smtClean="0"/>
            </a:br>
            <a:r>
              <a:rPr lang="en-US" sz="1680" dirty="0" smtClean="0"/>
              <a:t>ii </a:t>
            </a:r>
            <a:r>
              <a:rPr lang="en-US" sz="1680" dirty="0"/>
              <a:t>a soluble </a:t>
            </a:r>
            <a:r>
              <a:rPr lang="en-US" sz="1680" dirty="0" smtClean="0"/>
              <a:t>base?</a:t>
            </a:r>
            <a:br>
              <a:rPr lang="en-US" sz="1680" dirty="0" smtClean="0"/>
            </a:br>
            <a:r>
              <a:rPr lang="en-US" sz="1680" dirty="0" smtClean="0"/>
              <a:t>iii </a:t>
            </a:r>
            <a:r>
              <a:rPr lang="en-US" sz="1680" dirty="0"/>
              <a:t>an acidic </a:t>
            </a:r>
            <a:r>
              <a:rPr lang="en-US" sz="1680" dirty="0" smtClean="0"/>
              <a:t>oxide?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When </a:t>
            </a:r>
            <a:r>
              <a:rPr lang="en-US" sz="1680" dirty="0"/>
              <a:t>the soluble base is dissolved in </a:t>
            </a:r>
            <a:r>
              <a:rPr lang="en-US" sz="1680" dirty="0" smtClean="0"/>
              <a:t>water, the </a:t>
            </a:r>
            <a:r>
              <a:rPr lang="en-US" sz="1680" dirty="0"/>
              <a:t>solution changes the colour of </a:t>
            </a:r>
            <a:r>
              <a:rPr lang="en-US" sz="1680" dirty="0" smtClean="0"/>
              <a:t>litmus paper</a:t>
            </a:r>
            <a:r>
              <a:rPr lang="en-US" sz="1680" dirty="0"/>
              <a:t>. What colour change will you </a:t>
            </a:r>
            <a:r>
              <a:rPr lang="en-US" sz="1680" dirty="0" smtClean="0"/>
              <a:t>see?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Name </a:t>
            </a:r>
            <a:r>
              <a:rPr lang="en-US" sz="1680" dirty="0"/>
              <a:t>the gas given off when the soluble </a:t>
            </a:r>
            <a:r>
              <a:rPr lang="en-US" sz="1680" dirty="0" smtClean="0"/>
              <a:t>base is </a:t>
            </a:r>
            <a:r>
              <a:rPr lang="en-US" sz="1680" dirty="0"/>
              <a:t>heated with ammonium </a:t>
            </a:r>
            <a:r>
              <a:rPr lang="en-US" sz="1680" dirty="0" smtClean="0"/>
              <a:t>chloride.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err="1" smtClean="0"/>
              <a:t>i</a:t>
            </a:r>
            <a:r>
              <a:rPr lang="en-US" sz="1680" dirty="0" smtClean="0"/>
              <a:t> </a:t>
            </a:r>
            <a:r>
              <a:rPr lang="en-US" sz="1680" dirty="0"/>
              <a:t>Write a word equation for the </a:t>
            </a:r>
            <a:r>
              <a:rPr lang="en-US" sz="1680" dirty="0" smtClean="0"/>
              <a:t>reaction between </a:t>
            </a:r>
            <a:r>
              <a:rPr lang="en-US" sz="1680" dirty="0"/>
              <a:t>the insoluble base and sulfuric </a:t>
            </a:r>
            <a:r>
              <a:rPr lang="en-US" sz="1680" dirty="0" smtClean="0"/>
              <a:t>acid.</a:t>
            </a:r>
            <a:br>
              <a:rPr lang="en-US" sz="1680" dirty="0" smtClean="0"/>
            </a:br>
            <a:r>
              <a:rPr lang="en-US" sz="1680" dirty="0" smtClean="0"/>
              <a:t>ii </a:t>
            </a:r>
            <a:r>
              <a:rPr lang="en-US" sz="1680" dirty="0"/>
              <a:t>What is this type of reaction </a:t>
            </a:r>
            <a:r>
              <a:rPr lang="en-US" sz="1680" dirty="0" smtClean="0"/>
              <a:t>called?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arenR"/>
            </a:pPr>
            <a:r>
              <a:rPr lang="en-US" sz="1680" dirty="0" smtClean="0"/>
              <a:t>Name </a:t>
            </a:r>
            <a:r>
              <a:rPr lang="en-US" sz="1680" dirty="0"/>
              <a:t>another acidic oxide.</a:t>
            </a:r>
            <a:endParaRPr lang="en-US" sz="1680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388424" y="6093296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337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Core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215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endParaRPr lang="en-US" sz="1680" dirty="0" smtClean="0"/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r>
              <a:rPr lang="en-US" sz="1680" dirty="0" smtClean="0"/>
              <a:t>The </a:t>
            </a:r>
            <a:r>
              <a:rPr lang="en-US" sz="1680" dirty="0"/>
              <a:t>table above is about the preparation of </a:t>
            </a:r>
            <a:r>
              <a:rPr lang="en-US" sz="1680" dirty="0" smtClean="0"/>
              <a:t>salts.</a:t>
            </a:r>
            <a:br>
              <a:rPr lang="en-US" sz="1680" dirty="0" smtClean="0"/>
            </a:br>
            <a:r>
              <a:rPr lang="en-US" sz="1680" dirty="0" err="1" smtClean="0"/>
              <a:t>i</a:t>
            </a:r>
            <a:r>
              <a:rPr lang="en-US" sz="1680" dirty="0" smtClean="0"/>
              <a:t> </a:t>
            </a:r>
            <a:r>
              <a:rPr lang="en-US" sz="1680" dirty="0"/>
              <a:t>Copy it and fill in the missing </a:t>
            </a:r>
            <a:r>
              <a:rPr lang="en-US" sz="1680" dirty="0" smtClean="0"/>
              <a:t>details.</a:t>
            </a:r>
            <a:br>
              <a:rPr lang="en-US" sz="1680" dirty="0" smtClean="0"/>
            </a:br>
            <a:r>
              <a:rPr lang="en-US" sz="1680" dirty="0" smtClean="0"/>
              <a:t>ii </a:t>
            </a:r>
            <a:r>
              <a:rPr lang="en-US" sz="1680" dirty="0"/>
              <a:t>Write balanced equations for the eight reactions.</a:t>
            </a:r>
            <a:endParaRPr lang="en-US" sz="1680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845433"/>
              </p:ext>
            </p:extLst>
          </p:nvPr>
        </p:nvGraphicFramePr>
        <p:xfrm>
          <a:off x="276200" y="1196752"/>
          <a:ext cx="8472264" cy="4564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544"/>
                <a:gridCol w="2520280"/>
                <a:gridCol w="1842374"/>
                <a:gridCol w="211806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 of</a:t>
                      </a:r>
                    </a:p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preparation</a:t>
                      </a:r>
                      <a:endParaRPr lang="en-GB" sz="142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Reactants</a:t>
                      </a:r>
                      <a:endParaRPr lang="en-GB" sz="142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Salt formed</a:t>
                      </a:r>
                      <a:endParaRPr lang="en-GB" sz="142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 products</a:t>
                      </a:r>
                      <a:endParaRPr lang="en-GB" sz="142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acid + alkali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hydroxide and nitric acid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nitrate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IE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 acid + metal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zinc and hydrochloric acid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 acid + alkali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 and potassium hydroxide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</a:t>
                      </a:r>
                      <a:r>
                        <a:rPr kumimoji="0" lang="en-GB" sz="142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 only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 acid + carbonate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 and 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 and 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 acid + metal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 and 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iron(II) </a:t>
                      </a:r>
                      <a:r>
                        <a:rPr kumimoji="0" lang="en-GB" sz="142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kumimoji="0" lang="en-GB" sz="142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 acid + 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nitric acid and sodium hydroxide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 acid + insoluble base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 and copper(II) oxide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copper(II) </a:t>
                      </a:r>
                      <a:r>
                        <a:rPr kumimoji="0" lang="en-GB" sz="142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 acid + 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.............................. and .........................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copper(II) </a:t>
                      </a:r>
                      <a:r>
                        <a:rPr kumimoji="0" lang="en-GB" sz="142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2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dioxide and ...............</a:t>
                      </a:r>
                      <a:endParaRPr kumimoji="0" lang="en-GB" sz="142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Action Button: Back or Previous 9">
            <a:hlinkClick r:id="" action="ppaction://hlinkshowjump?jump=lastslideviewed" highlightClick="1"/>
          </p:cNvPr>
          <p:cNvSpPr/>
          <p:nvPr/>
        </p:nvSpPr>
        <p:spPr>
          <a:xfrm>
            <a:off x="8388424" y="6093296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692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Core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+mj-lt"/>
              <a:buAutoNum type="arabicPeriod" startAt="5"/>
            </a:pPr>
            <a:r>
              <a:rPr lang="en-US" sz="1880" dirty="0"/>
              <a:t>The drawings show the preparation of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copper(II) ethanoate</a:t>
            </a:r>
            <a:r>
              <a:rPr lang="en-US" sz="1880" dirty="0"/>
              <a:t>, a salt of ethanoic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acid.</a:t>
            </a:r>
            <a:endParaRPr lang="en-US" sz="1880" dirty="0"/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Which </a:t>
            </a:r>
            <a:r>
              <a:rPr lang="en-US" sz="1880" dirty="0"/>
              <a:t>gas is given off in stage </a:t>
            </a:r>
            <a:r>
              <a:rPr lang="en-US" sz="1880" b="1" dirty="0"/>
              <a:t>ii</a:t>
            </a:r>
            <a:r>
              <a:rPr lang="en-US" sz="1880" dirty="0"/>
              <a:t>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b="1" dirty="0" err="1" smtClean="0"/>
              <a:t>i</a:t>
            </a:r>
            <a:r>
              <a:rPr lang="en-US" sz="1880" dirty="0" smtClean="0"/>
              <a:t> </a:t>
            </a:r>
            <a:r>
              <a:rPr lang="en-US" sz="1880" dirty="0"/>
              <a:t>Write a word equation for the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reaction </a:t>
            </a:r>
            <a:r>
              <a:rPr lang="en-US" sz="1880" dirty="0"/>
              <a:t>in </a:t>
            </a:r>
            <a:r>
              <a:rPr lang="en-US" sz="1880" dirty="0" smtClean="0"/>
              <a:t>ii.</a:t>
            </a:r>
            <a:br>
              <a:rPr lang="en-US" sz="1880" dirty="0" smtClean="0"/>
            </a:br>
            <a:r>
              <a:rPr lang="en-US" sz="1880" b="1" dirty="0" smtClean="0"/>
              <a:t>ii</a:t>
            </a:r>
            <a:r>
              <a:rPr lang="en-US" sz="1880" dirty="0" smtClean="0"/>
              <a:t> </a:t>
            </a:r>
            <a:r>
              <a:rPr lang="en-US" sz="1880" dirty="0"/>
              <a:t>How can you tell when it is over?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Which reactant above is:</a:t>
            </a:r>
            <a:br>
              <a:rPr lang="en-US" sz="1880" dirty="0" smtClean="0"/>
            </a:br>
            <a:r>
              <a:rPr lang="en-US" sz="1880" b="1" dirty="0" err="1" smtClean="0"/>
              <a:t>i</a:t>
            </a:r>
            <a:r>
              <a:rPr lang="en-US" sz="1880" dirty="0" smtClean="0"/>
              <a:t> present in excess? What is your </a:t>
            </a:r>
            <a:br>
              <a:rPr lang="en-US" sz="1880" dirty="0" smtClean="0"/>
            </a:br>
            <a:r>
              <a:rPr lang="en-US" sz="1880" dirty="0" smtClean="0"/>
              <a:t>evidence?</a:t>
            </a:r>
            <a:br>
              <a:rPr lang="en-US" sz="1880" dirty="0" smtClean="0"/>
            </a:br>
            <a:r>
              <a:rPr lang="en-US" sz="1880" b="1" dirty="0" smtClean="0"/>
              <a:t>ii</a:t>
            </a:r>
            <a:r>
              <a:rPr lang="en-US" sz="1880" dirty="0" smtClean="0"/>
              <a:t> completely used up in the reaction?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Copper(II</a:t>
            </a:r>
            <a:r>
              <a:rPr lang="en-US" sz="1880" dirty="0"/>
              <a:t>) carbonate is used in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powder form, rather </a:t>
            </a:r>
            <a:r>
              <a:rPr lang="en-US" sz="1880" dirty="0"/>
              <a:t>than as lumps.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Suggest </a:t>
            </a:r>
            <a:r>
              <a:rPr lang="en-US" sz="1880" dirty="0"/>
              <a:t>a reason.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Name </a:t>
            </a:r>
            <a:r>
              <a:rPr lang="en-US" sz="1880" dirty="0"/>
              <a:t>the residue in stage </a:t>
            </a:r>
            <a:r>
              <a:rPr lang="en-US" sz="1880" b="1" dirty="0"/>
              <a:t>iv.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Write </a:t>
            </a:r>
            <a:r>
              <a:rPr lang="en-US" sz="1880" dirty="0"/>
              <a:t>a list of instructions for carrying </a:t>
            </a:r>
            <a:r>
              <a:rPr lang="en-US" sz="1880" dirty="0" smtClean="0"/>
              <a:t/>
            </a:r>
            <a:br>
              <a:rPr lang="en-US" sz="1880" dirty="0" smtClean="0"/>
            </a:br>
            <a:r>
              <a:rPr lang="en-US" sz="1880" dirty="0" smtClean="0"/>
              <a:t>out this preparation </a:t>
            </a:r>
            <a:r>
              <a:rPr lang="en-US" sz="1880" dirty="0"/>
              <a:t>in the laboratory.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880" dirty="0" smtClean="0"/>
              <a:t>Suggest </a:t>
            </a:r>
            <a:r>
              <a:rPr lang="en-US" sz="1880" dirty="0"/>
              <a:t>another copper compound to use </a:t>
            </a:r>
            <a:r>
              <a:rPr lang="en-US" sz="1880" dirty="0" smtClean="0"/>
              <a:t>instead of </a:t>
            </a:r>
            <a:r>
              <a:rPr lang="en-US" sz="1880" dirty="0"/>
              <a:t>copper(II) carbonate, to make the salt.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6" y="1188669"/>
            <a:ext cx="3714928" cy="4802783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ction Button: Back or Previous 9">
            <a:hlinkClick r:id="" action="ppaction://hlinkshowjump?jump=lastslideviewed" highlightClick="1"/>
          </p:cNvPr>
          <p:cNvSpPr/>
          <p:nvPr/>
        </p:nvSpPr>
        <p:spPr>
          <a:xfrm>
            <a:off x="8388424" y="6155192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0750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Extended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3122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6"/>
            </a:pPr>
            <a:r>
              <a:rPr lang="en-US" sz="2120" dirty="0" smtClean="0"/>
              <a:t>Magnesium </a:t>
            </a:r>
            <a:r>
              <a:rPr lang="en-US" sz="2120" dirty="0"/>
              <a:t>sulfate (MgSO</a:t>
            </a:r>
            <a:r>
              <a:rPr lang="en-US" sz="2120" baseline="-25000" dirty="0"/>
              <a:t>4</a:t>
            </a:r>
            <a:r>
              <a:rPr lang="en-US" sz="2120" dirty="0"/>
              <a:t>) is the chemical </a:t>
            </a:r>
            <a:r>
              <a:rPr lang="en-US" sz="2120" dirty="0" smtClean="0"/>
              <a:t>name for </a:t>
            </a:r>
            <a:r>
              <a:rPr lang="en-US" sz="2120" dirty="0"/>
              <a:t>Epsom salts. It can be made in the </a:t>
            </a:r>
            <a:r>
              <a:rPr lang="en-US" sz="2120" dirty="0" smtClean="0"/>
              <a:t>laboratory by </a:t>
            </a:r>
            <a:r>
              <a:rPr lang="en-US" sz="2120" dirty="0" err="1"/>
              <a:t>neutralising</a:t>
            </a:r>
            <a:r>
              <a:rPr lang="en-US" sz="2120" dirty="0"/>
              <a:t> the base magnesium oxide (</a:t>
            </a:r>
            <a:r>
              <a:rPr lang="en-US" sz="2120" dirty="0" err="1"/>
              <a:t>MgO</a:t>
            </a:r>
            <a:r>
              <a:rPr lang="en-US" sz="2120" dirty="0" smtClean="0"/>
              <a:t>).</a:t>
            </a:r>
            <a:br>
              <a:rPr lang="en-US" sz="2120" dirty="0" smtClean="0"/>
            </a:br>
            <a:r>
              <a:rPr lang="en-US" sz="2120" dirty="0" smtClean="0"/>
              <a:t>a </a:t>
            </a:r>
            <a:r>
              <a:rPr lang="en-US" sz="2120" dirty="0"/>
              <a:t>Which acid should be used to make Epsom </a:t>
            </a:r>
            <a:r>
              <a:rPr lang="en-US" sz="2120" dirty="0" smtClean="0"/>
              <a:t>salts?</a:t>
            </a:r>
            <a:br>
              <a:rPr lang="en-US" sz="2120" dirty="0" smtClean="0"/>
            </a:br>
            <a:r>
              <a:rPr lang="en-US" sz="2120" dirty="0" smtClean="0"/>
              <a:t>b </a:t>
            </a:r>
            <a:r>
              <a:rPr lang="en-US" sz="2120" dirty="0"/>
              <a:t>Write a balanced equation for the </a:t>
            </a:r>
            <a:r>
              <a:rPr lang="en-US" sz="2120" dirty="0" smtClean="0"/>
              <a:t>reaction.</a:t>
            </a:r>
            <a:br>
              <a:rPr lang="en-US" sz="2120" dirty="0" smtClean="0"/>
            </a:br>
            <a:r>
              <a:rPr lang="en-US" sz="2120" dirty="0" smtClean="0"/>
              <a:t>c 	</a:t>
            </a:r>
            <a:r>
              <a:rPr lang="en-US" sz="2120" dirty="0" err="1" smtClean="0"/>
              <a:t>i</a:t>
            </a:r>
            <a:r>
              <a:rPr lang="en-US" sz="2120" dirty="0" smtClean="0"/>
              <a:t> </a:t>
            </a:r>
            <a:r>
              <a:rPr lang="en-US" sz="2120" dirty="0"/>
              <a:t>The acid is fully dissociated in </a:t>
            </a:r>
            <a:r>
              <a:rPr lang="en-US" sz="2120" dirty="0" smtClean="0"/>
              <a:t>water. Which </a:t>
            </a:r>
            <a:r>
              <a:rPr lang="en-US" sz="2120" dirty="0"/>
              <a:t>term describes this type of </a:t>
            </a:r>
            <a:r>
              <a:rPr lang="en-US" sz="2120" dirty="0" smtClean="0"/>
              <a:t>acid?</a:t>
            </a:r>
            <a:br>
              <a:rPr lang="en-US" sz="2120" dirty="0" smtClean="0"/>
            </a:br>
            <a:r>
              <a:rPr lang="en-US" sz="2120" dirty="0" smtClean="0"/>
              <a:t>	ii  Which </a:t>
            </a:r>
            <a:r>
              <a:rPr lang="en-US" sz="2120" dirty="0"/>
              <a:t>ion causes the ‘acidity’ of the </a:t>
            </a:r>
            <a:r>
              <a:rPr lang="en-US" sz="2120" dirty="0" smtClean="0"/>
              <a:t>acid?</a:t>
            </a:r>
            <a:br>
              <a:rPr lang="en-US" sz="2120" dirty="0" smtClean="0"/>
            </a:br>
            <a:r>
              <a:rPr lang="en-US" sz="2120" dirty="0" smtClean="0"/>
              <a:t>d 	</a:t>
            </a:r>
            <a:r>
              <a:rPr lang="en-US" sz="2120" dirty="0" err="1" smtClean="0"/>
              <a:t>i</a:t>
            </a:r>
            <a:r>
              <a:rPr lang="en-US" sz="2120" dirty="0" smtClean="0"/>
              <a:t>  What </a:t>
            </a:r>
            <a:r>
              <a:rPr lang="en-US" sz="2120" dirty="0"/>
              <a:t>is a </a:t>
            </a:r>
            <a:r>
              <a:rPr lang="en-US" sz="2120" dirty="0" smtClean="0"/>
              <a:t>base?</a:t>
            </a:r>
            <a:br>
              <a:rPr lang="en-US" sz="2120" dirty="0" smtClean="0"/>
            </a:br>
            <a:r>
              <a:rPr lang="en-US" sz="2120" dirty="0" smtClean="0"/>
              <a:t>	ii  Write </a:t>
            </a:r>
            <a:r>
              <a:rPr lang="en-US" sz="2120" dirty="0"/>
              <a:t>an ionic equation that shows the </a:t>
            </a:r>
            <a:r>
              <a:rPr lang="en-US" sz="2120" dirty="0" smtClean="0"/>
              <a:t>oxide ion </a:t>
            </a:r>
            <a:r>
              <a:rPr lang="en-US" sz="2120" dirty="0"/>
              <a:t>(</a:t>
            </a:r>
            <a:r>
              <a:rPr lang="en-US" sz="2120" dirty="0" smtClean="0"/>
              <a:t>O</a:t>
            </a:r>
            <a:r>
              <a:rPr lang="en-US" sz="2120" baseline="30000" dirty="0" smtClean="0"/>
              <a:t>2-</a:t>
            </a:r>
            <a:r>
              <a:rPr lang="en-US" sz="2120" dirty="0" smtClean="0"/>
              <a:t>) </a:t>
            </a:r>
            <a:r>
              <a:rPr lang="en-US" sz="2120" dirty="0"/>
              <a:t>acting as a </a:t>
            </a:r>
            <a:r>
              <a:rPr lang="en-US" sz="2120" dirty="0" smtClean="0"/>
              <a:t>	base</a:t>
            </a:r>
            <a:r>
              <a:rPr lang="en-US" sz="2120" dirty="0"/>
              <a:t>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 startAt="6"/>
            </a:pPr>
            <a:r>
              <a:rPr lang="en-US" sz="2120" dirty="0" smtClean="0"/>
              <a:t>a 	</a:t>
            </a:r>
            <a:r>
              <a:rPr lang="en-US" sz="2120" dirty="0" err="1" smtClean="0"/>
              <a:t>i</a:t>
            </a:r>
            <a:r>
              <a:rPr lang="en-US" sz="2120" dirty="0" smtClean="0"/>
              <a:t>  From </a:t>
            </a:r>
            <a:r>
              <a:rPr lang="en-US" sz="2120" dirty="0"/>
              <a:t>the list on page 160, write down </a:t>
            </a:r>
            <a:r>
              <a:rPr lang="en-US" sz="2120" dirty="0" smtClean="0"/>
              <a:t>two starting </a:t>
            </a:r>
            <a:r>
              <a:rPr lang="en-US" sz="2120" dirty="0"/>
              <a:t>compounds that could be used </a:t>
            </a:r>
            <a:r>
              <a:rPr lang="en-US" sz="2120" dirty="0" smtClean="0"/>
              <a:t>to make </a:t>
            </a:r>
            <a:r>
              <a:rPr lang="en-US" sz="2120" dirty="0"/>
              <a:t>the insoluble compound silver </a:t>
            </a:r>
            <a:r>
              <a:rPr lang="en-US" sz="2120" dirty="0" smtClean="0"/>
              <a:t>chloride.</a:t>
            </a:r>
            <a:br>
              <a:rPr lang="en-US" sz="2120" dirty="0" smtClean="0"/>
            </a:br>
            <a:r>
              <a:rPr lang="en-US" sz="2120" dirty="0" smtClean="0"/>
              <a:t>	ii  What </a:t>
            </a:r>
            <a:r>
              <a:rPr lang="en-US" sz="2120" dirty="0"/>
              <a:t>is this type of reaction </a:t>
            </a:r>
            <a:r>
              <a:rPr lang="en-US" sz="2120" dirty="0" smtClean="0"/>
              <a:t>called?</a:t>
            </a:r>
            <a:br>
              <a:rPr lang="en-US" sz="2120" dirty="0" smtClean="0"/>
            </a:br>
            <a:r>
              <a:rPr lang="en-US" sz="2120" dirty="0" smtClean="0"/>
              <a:t>b 	</a:t>
            </a:r>
            <a:r>
              <a:rPr lang="en-US" sz="2120" dirty="0" err="1" smtClean="0"/>
              <a:t>i</a:t>
            </a:r>
            <a:r>
              <a:rPr lang="en-US" sz="2120" dirty="0" smtClean="0"/>
              <a:t>  Write </a:t>
            </a:r>
            <a:r>
              <a:rPr lang="en-US" sz="2120" dirty="0"/>
              <a:t>the ionic equation for the </a:t>
            </a:r>
            <a:r>
              <a:rPr lang="en-US" sz="2120" dirty="0" smtClean="0"/>
              <a:t>reaction.</a:t>
            </a:r>
            <a:br>
              <a:rPr lang="en-US" sz="2120" dirty="0" smtClean="0"/>
            </a:br>
            <a:r>
              <a:rPr lang="en-US" sz="2120" dirty="0" smtClean="0"/>
              <a:t>	ii  List </a:t>
            </a:r>
            <a:r>
              <a:rPr lang="en-US" sz="2120" dirty="0"/>
              <a:t>the spectator ions for the reaction.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388424" y="1690696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0692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 – </a:t>
            </a:r>
            <a:r>
              <a:rPr lang="en-US" sz="4000" dirty="0" smtClean="0"/>
              <a:t>Revision Questions - Extended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3122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8"/>
            </a:pPr>
            <a:r>
              <a:rPr lang="en-US" sz="2120" b="1" dirty="0" smtClean="0"/>
              <a:t>Washing </a:t>
            </a:r>
            <a:r>
              <a:rPr lang="en-US" sz="2120" b="1" dirty="0"/>
              <a:t>soda </a:t>
            </a:r>
            <a:r>
              <a:rPr lang="en-US" sz="2120" dirty="0"/>
              <a:t>is crystals of hydrated </a:t>
            </a:r>
            <a:r>
              <a:rPr lang="en-US" sz="2120" dirty="0" smtClean="0"/>
              <a:t>sodium carbonate</a:t>
            </a:r>
            <a:r>
              <a:rPr lang="en-US" sz="2120" dirty="0"/>
              <a:t>, </a:t>
            </a:r>
            <a:r>
              <a:rPr lang="en-US" sz="2120" dirty="0" smtClean="0"/>
              <a:t/>
            </a:r>
            <a:br>
              <a:rPr lang="en-US" sz="2120" dirty="0" smtClean="0"/>
            </a:br>
            <a:r>
              <a:rPr lang="en-US" sz="2120" dirty="0" smtClean="0"/>
              <a:t>Na</a:t>
            </a:r>
            <a:r>
              <a:rPr lang="en-US" sz="2120" baseline="-25000" dirty="0" smtClean="0"/>
              <a:t>2</a:t>
            </a:r>
            <a:r>
              <a:rPr lang="en-US" sz="2120" dirty="0" smtClean="0"/>
              <a:t>CO</a:t>
            </a:r>
            <a:r>
              <a:rPr lang="en-US" sz="2120" baseline="-25000" dirty="0" smtClean="0"/>
              <a:t>3</a:t>
            </a:r>
            <a:r>
              <a:rPr lang="en-US" sz="2120" dirty="0" smtClean="0"/>
              <a:t>.xH</a:t>
            </a:r>
            <a:r>
              <a:rPr lang="en-US" sz="2120" baseline="-25000" dirty="0" smtClean="0"/>
              <a:t>2</a:t>
            </a:r>
            <a:r>
              <a:rPr lang="en-US" sz="2120" dirty="0" smtClean="0"/>
              <a:t>O. The </a:t>
            </a:r>
            <a:r>
              <a:rPr lang="en-US" sz="2120" dirty="0"/>
              <a:t>value of x can be found by </a:t>
            </a:r>
            <a:r>
              <a:rPr lang="en-US" sz="2120" dirty="0" smtClean="0"/>
              <a:t>titration. In </a:t>
            </a:r>
            <a:r>
              <a:rPr lang="en-US" sz="2120" dirty="0"/>
              <a:t>the experiment, 2 g of hydrated </a:t>
            </a:r>
            <a:r>
              <a:rPr lang="en-US" sz="2120" dirty="0" smtClean="0"/>
              <a:t>sodium carbonate </a:t>
            </a:r>
            <a:r>
              <a:rPr lang="en-US" sz="2120" dirty="0" err="1"/>
              <a:t>neutralised</a:t>
            </a:r>
            <a:r>
              <a:rPr lang="en-US" sz="2120" dirty="0"/>
              <a:t> 14 cm</a:t>
            </a:r>
            <a:r>
              <a:rPr lang="en-US" sz="2120" baseline="30000" dirty="0"/>
              <a:t>3</a:t>
            </a:r>
            <a:r>
              <a:rPr lang="en-US" sz="2120" dirty="0"/>
              <a:t> of a standard 1 </a:t>
            </a:r>
            <a:r>
              <a:rPr lang="en-US" sz="2120" dirty="0" smtClean="0"/>
              <a:t>M solution </a:t>
            </a:r>
            <a:r>
              <a:rPr lang="en-US" sz="2120" dirty="0"/>
              <a:t>of hydrochloric </a:t>
            </a:r>
            <a:r>
              <a:rPr lang="en-US" sz="2120" dirty="0" smtClean="0"/>
              <a:t>acid.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What </a:t>
            </a:r>
            <a:r>
              <a:rPr lang="en-US" sz="2120" dirty="0"/>
              <a:t>does hydrated </a:t>
            </a:r>
            <a:r>
              <a:rPr lang="en-US" sz="2120" dirty="0" smtClean="0"/>
              <a:t>mean?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Write </a:t>
            </a:r>
            <a:r>
              <a:rPr lang="en-US" sz="2120" dirty="0"/>
              <a:t>a balanced equation for the reaction </a:t>
            </a:r>
            <a:r>
              <a:rPr lang="en-US" sz="2120" dirty="0" smtClean="0"/>
              <a:t>that took </a:t>
            </a:r>
            <a:r>
              <a:rPr lang="en-US" sz="2120" dirty="0"/>
              <a:t>place during the </a:t>
            </a:r>
            <a:r>
              <a:rPr lang="en-US" sz="2120" dirty="0" smtClean="0"/>
              <a:t>titration. 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How </a:t>
            </a:r>
            <a:r>
              <a:rPr lang="en-US" sz="2120" dirty="0"/>
              <a:t>many moles of </a:t>
            </a:r>
            <a:r>
              <a:rPr lang="en-US" sz="2120" dirty="0" err="1"/>
              <a:t>HCl</a:t>
            </a:r>
            <a:r>
              <a:rPr lang="en-US" sz="2120" dirty="0"/>
              <a:t> were </a:t>
            </a:r>
            <a:r>
              <a:rPr lang="en-US" sz="2120" dirty="0" err="1" smtClean="0"/>
              <a:t>neutralised</a:t>
            </a:r>
            <a:r>
              <a:rPr lang="en-US" sz="2120" dirty="0" smtClean="0"/>
              <a:t>?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How </a:t>
            </a:r>
            <a:r>
              <a:rPr lang="en-US" sz="2120" dirty="0"/>
              <a:t>many moles of sodium </a:t>
            </a:r>
            <a:r>
              <a:rPr lang="en-US" sz="2120" dirty="0" smtClean="0"/>
              <a:t>carbonate, Na</a:t>
            </a:r>
            <a:r>
              <a:rPr lang="en-US" sz="2120" baseline="-25000" dirty="0" smtClean="0"/>
              <a:t>2</a:t>
            </a:r>
            <a:r>
              <a:rPr lang="en-US" sz="2120" dirty="0" smtClean="0"/>
              <a:t>CO</a:t>
            </a:r>
            <a:r>
              <a:rPr lang="en-US" sz="2120" baseline="-25000" dirty="0" smtClean="0"/>
              <a:t>3</a:t>
            </a:r>
            <a:r>
              <a:rPr lang="en-US" sz="2120" dirty="0"/>
              <a:t>, were in 2 g of the hydrated </a:t>
            </a:r>
            <a:r>
              <a:rPr lang="en-US" sz="2120" dirty="0" smtClean="0"/>
              <a:t>salt?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What </a:t>
            </a:r>
            <a:r>
              <a:rPr lang="en-US" sz="2120" dirty="0"/>
              <a:t>mass of sodium carbonate, Na2CO</a:t>
            </a:r>
            <a:r>
              <a:rPr lang="en-US" sz="2120" baseline="-25000" dirty="0"/>
              <a:t>3</a:t>
            </a:r>
            <a:r>
              <a:rPr lang="en-US" sz="2120" dirty="0"/>
              <a:t>, </a:t>
            </a:r>
            <a:r>
              <a:rPr lang="en-US" sz="2120" dirty="0" smtClean="0"/>
              <a:t>is this</a:t>
            </a:r>
            <a:r>
              <a:rPr lang="en-US" sz="2120" dirty="0"/>
              <a:t>? (</a:t>
            </a:r>
            <a:r>
              <a:rPr lang="en-US" sz="2120" dirty="0" err="1"/>
              <a:t>M</a:t>
            </a:r>
            <a:r>
              <a:rPr lang="en-US" sz="2120" baseline="-25000" dirty="0" err="1"/>
              <a:t>r</a:t>
            </a:r>
            <a:r>
              <a:rPr lang="en-US" sz="2120" dirty="0"/>
              <a:t> : Na </a:t>
            </a:r>
            <a:r>
              <a:rPr lang="en-US" sz="2120" dirty="0" smtClean="0"/>
              <a:t>= </a:t>
            </a:r>
            <a:r>
              <a:rPr lang="en-US" sz="2120" dirty="0"/>
              <a:t>23, C </a:t>
            </a:r>
            <a:r>
              <a:rPr lang="en-US" sz="2120" dirty="0" smtClean="0"/>
              <a:t>= </a:t>
            </a:r>
            <a:r>
              <a:rPr lang="en-US" sz="2120" dirty="0"/>
              <a:t>12, O </a:t>
            </a:r>
            <a:r>
              <a:rPr lang="en-US" sz="2120" dirty="0" smtClean="0"/>
              <a:t>= 16)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What </a:t>
            </a:r>
            <a:r>
              <a:rPr lang="en-US" sz="2120" dirty="0"/>
              <a:t>mass of the hydrated sodium </a:t>
            </a:r>
            <a:r>
              <a:rPr lang="en-US" sz="2120" dirty="0" smtClean="0"/>
              <a:t>carbonate was water?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How </a:t>
            </a:r>
            <a:r>
              <a:rPr lang="en-US" sz="2120" dirty="0"/>
              <a:t>many moles of water is </a:t>
            </a:r>
            <a:r>
              <a:rPr lang="en-US" sz="2120" dirty="0" smtClean="0"/>
              <a:t>this?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How </a:t>
            </a:r>
            <a:r>
              <a:rPr lang="en-US" sz="2120" dirty="0"/>
              <a:t>many moles of water are there in 1 </a:t>
            </a:r>
            <a:r>
              <a:rPr lang="en-US" sz="2120" dirty="0" smtClean="0"/>
              <a:t>mole of Na</a:t>
            </a:r>
            <a:r>
              <a:rPr lang="en-US" sz="2120" baseline="-25000" dirty="0" smtClean="0"/>
              <a:t>2</a:t>
            </a:r>
            <a:r>
              <a:rPr lang="en-US" sz="2120" dirty="0" smtClean="0"/>
              <a:t>CO</a:t>
            </a:r>
            <a:r>
              <a:rPr lang="en-US" sz="2120" baseline="-25000" dirty="0" smtClean="0"/>
              <a:t>3</a:t>
            </a:r>
            <a:r>
              <a:rPr lang="en-US" sz="2120" dirty="0" smtClean="0"/>
              <a:t>.xH</a:t>
            </a:r>
            <a:r>
              <a:rPr lang="en-US" sz="2120" baseline="-25000" dirty="0" smtClean="0"/>
              <a:t>2</a:t>
            </a:r>
            <a:r>
              <a:rPr lang="en-US" sz="2120" dirty="0" smtClean="0"/>
              <a:t>O?</a:t>
            </a:r>
            <a:endParaRPr lang="en-US" sz="212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</a:pPr>
            <a:r>
              <a:rPr lang="en-US" sz="2120" dirty="0" smtClean="0"/>
              <a:t>Write </a:t>
            </a:r>
            <a:r>
              <a:rPr lang="en-US" sz="2120" dirty="0"/>
              <a:t>the full formula for washing soda.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388424" y="2266760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5200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11.1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7226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313113" algn="l"/>
                <a:tab pos="4745038" algn="l"/>
                <a:tab pos="8523288" algn="r"/>
              </a:tabLst>
            </a:pPr>
            <a:r>
              <a:rPr lang="en-US" sz="2000" dirty="0" smtClean="0"/>
              <a:t>a</a:t>
            </a:r>
            <a:r>
              <a:rPr lang="en-US" sz="2000" dirty="0"/>
              <a:t>. Link the </a:t>
            </a:r>
            <a:r>
              <a:rPr lang="en-US" sz="2000" dirty="0" err="1"/>
              <a:t>colours</a:t>
            </a:r>
            <a:r>
              <a:rPr lang="en-US" sz="2000" dirty="0"/>
              <a:t> of these indicators to the following pH values.</a:t>
            </a:r>
          </a:p>
          <a:p>
            <a:pPr lvl="1">
              <a:buClr>
                <a:srgbClr val="0070C0"/>
              </a:buClr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r>
              <a:rPr lang="en-US" sz="2000" dirty="0" smtClean="0"/>
              <a:t>		</a:t>
            </a:r>
            <a:r>
              <a:rPr lang="en-US" sz="2000" b="1" dirty="0" smtClean="0"/>
              <a:t>pH </a:t>
            </a:r>
            <a:r>
              <a:rPr lang="en-US" sz="2000" b="1" dirty="0"/>
              <a:t>3 </a:t>
            </a:r>
            <a:r>
              <a:rPr lang="en-US" sz="2000" b="1" dirty="0" smtClean="0"/>
              <a:t>	pH </a:t>
            </a:r>
            <a:r>
              <a:rPr lang="en-US" sz="2000" b="1" dirty="0"/>
              <a:t>7 </a:t>
            </a:r>
            <a:r>
              <a:rPr lang="en-US" sz="2000" b="1" dirty="0" smtClean="0"/>
              <a:t>	pH 11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i</a:t>
            </a:r>
            <a:r>
              <a:rPr lang="en-US" sz="2000" dirty="0"/>
              <a:t>. </a:t>
            </a:r>
            <a:r>
              <a:rPr lang="en-US" sz="2000" dirty="0" smtClean="0"/>
              <a:t>	Litmus </a:t>
            </a:r>
            <a:r>
              <a:rPr lang="en-US" sz="2000" dirty="0"/>
              <a:t>is blue at </a:t>
            </a:r>
            <a:r>
              <a:rPr lang="en-US" sz="2000" dirty="0" err="1"/>
              <a:t>pH.</a:t>
            </a:r>
            <a:r>
              <a:rPr lang="en-US" sz="2000" dirty="0"/>
              <a:t>........................ </a:t>
            </a:r>
            <a:r>
              <a:rPr lang="en-US" sz="2000" dirty="0" smtClean="0"/>
              <a:t>	[1]</a:t>
            </a:r>
            <a:br>
              <a:rPr lang="en-US" sz="2000" dirty="0" smtClean="0"/>
            </a:br>
            <a:r>
              <a:rPr lang="en-US" sz="2000" dirty="0" smtClean="0"/>
              <a:t>ii</a:t>
            </a:r>
            <a:r>
              <a:rPr lang="en-US" sz="2000" dirty="0"/>
              <a:t>. </a:t>
            </a:r>
            <a:r>
              <a:rPr lang="en-US" sz="2000" dirty="0" smtClean="0"/>
              <a:t>	Methyl </a:t>
            </a:r>
            <a:r>
              <a:rPr lang="en-US" sz="2000" dirty="0"/>
              <a:t>orange is red at </a:t>
            </a:r>
            <a:r>
              <a:rPr lang="en-US" sz="2000" dirty="0" err="1"/>
              <a:t>pH.</a:t>
            </a:r>
            <a:r>
              <a:rPr lang="en-US" sz="2000" dirty="0"/>
              <a:t>........................ </a:t>
            </a:r>
            <a:r>
              <a:rPr lang="en-US" sz="2000" dirty="0" smtClean="0"/>
              <a:t>	[1]</a:t>
            </a:r>
            <a:br>
              <a:rPr lang="en-US" sz="2000" dirty="0" smtClean="0"/>
            </a:br>
            <a:r>
              <a:rPr lang="en-US" sz="2000" dirty="0" smtClean="0"/>
              <a:t>iii</a:t>
            </a:r>
            <a:r>
              <a:rPr lang="en-US" sz="2000" dirty="0"/>
              <a:t>. </a:t>
            </a:r>
            <a:r>
              <a:rPr lang="en-US" sz="2000" dirty="0" smtClean="0"/>
              <a:t>	Universal </a:t>
            </a:r>
            <a:r>
              <a:rPr lang="en-US" sz="2000" dirty="0"/>
              <a:t>indicator is green at </a:t>
            </a:r>
            <a:r>
              <a:rPr lang="en-US" sz="2000" dirty="0" err="1"/>
              <a:t>pH.</a:t>
            </a:r>
            <a:r>
              <a:rPr lang="en-US" sz="2000" dirty="0"/>
              <a:t>.................... </a:t>
            </a:r>
            <a:r>
              <a:rPr lang="en-US" sz="2000" dirty="0" smtClean="0"/>
              <a:t>	[1]</a:t>
            </a:r>
            <a:br>
              <a:rPr lang="en-US" sz="2000" dirty="0" smtClean="0"/>
            </a:br>
            <a:r>
              <a:rPr lang="en-US" sz="2000" dirty="0" smtClean="0"/>
              <a:t>iv</a:t>
            </a:r>
            <a:r>
              <a:rPr lang="en-US" sz="2000" dirty="0"/>
              <a:t>. </a:t>
            </a:r>
            <a:r>
              <a:rPr lang="en-US" sz="2000" dirty="0" smtClean="0"/>
              <a:t>	Litmus </a:t>
            </a:r>
            <a:r>
              <a:rPr lang="en-US" sz="2000" dirty="0"/>
              <a:t>is red at </a:t>
            </a:r>
            <a:r>
              <a:rPr lang="en-US" sz="2000" dirty="0" err="1"/>
              <a:t>pH.</a:t>
            </a:r>
            <a:r>
              <a:rPr lang="en-US" sz="2000" dirty="0"/>
              <a:t>........................ </a:t>
            </a:r>
            <a:r>
              <a:rPr lang="en-US" sz="2000" dirty="0" smtClean="0"/>
              <a:t>	[1]</a:t>
            </a:r>
            <a:br>
              <a:rPr lang="en-US" sz="2000" dirty="0" smtClean="0"/>
            </a:br>
            <a:r>
              <a:rPr lang="en-US" sz="2000" dirty="0" smtClean="0"/>
              <a:t>v</a:t>
            </a:r>
            <a:r>
              <a:rPr lang="en-US" sz="2000" dirty="0"/>
              <a:t>. </a:t>
            </a:r>
            <a:r>
              <a:rPr lang="en-US" sz="2000" dirty="0" smtClean="0"/>
              <a:t>	Methyl </a:t>
            </a:r>
            <a:r>
              <a:rPr lang="en-US" sz="2000" dirty="0"/>
              <a:t>orange is yellow at </a:t>
            </a:r>
            <a:r>
              <a:rPr lang="en-US" sz="2000" dirty="0" err="1"/>
              <a:t>pH.</a:t>
            </a:r>
            <a:r>
              <a:rPr lang="en-US" sz="2000" dirty="0"/>
              <a:t>........................ </a:t>
            </a:r>
            <a:r>
              <a:rPr lang="en-US" sz="2000" dirty="0" smtClean="0"/>
              <a:t>	[1]</a:t>
            </a:r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r>
              <a:rPr lang="en-US" sz="2000" dirty="0" smtClean="0"/>
              <a:t>Link the phrases </a:t>
            </a:r>
            <a:r>
              <a:rPr lang="en-US" sz="2000" b="1" dirty="0" smtClean="0"/>
              <a:t>A</a:t>
            </a:r>
            <a:r>
              <a:rPr lang="en-US" sz="2000" dirty="0" smtClean="0"/>
              <a:t> to </a:t>
            </a:r>
            <a:r>
              <a:rPr lang="en-US" sz="2000" b="1" dirty="0" smtClean="0"/>
              <a:t>E</a:t>
            </a:r>
            <a:r>
              <a:rPr lang="en-US" sz="2000" dirty="0" smtClean="0"/>
              <a:t> on the left with the pH </a:t>
            </a:r>
            <a:r>
              <a:rPr lang="en-US" sz="2000" dirty="0" err="1" smtClean="0"/>
              <a:t>calues</a:t>
            </a:r>
            <a:r>
              <a:rPr lang="en-US" sz="2000" dirty="0" smtClean="0"/>
              <a:t> of </a:t>
            </a:r>
            <a:r>
              <a:rPr lang="en-US" sz="2000" b="1" dirty="0" smtClean="0"/>
              <a:t>1</a:t>
            </a:r>
            <a:r>
              <a:rPr lang="en-US" sz="2000" dirty="0" smtClean="0"/>
              <a:t> to </a:t>
            </a:r>
            <a:r>
              <a:rPr lang="en-US" sz="2000" b="1" dirty="0" smtClean="0"/>
              <a:t>5 	</a:t>
            </a:r>
            <a:r>
              <a:rPr lang="en-US" sz="2000" dirty="0" smtClean="0"/>
              <a:t>on the right.</a:t>
            </a:r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 smtClean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 smtClean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 smtClean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 smtClean="0"/>
          </a:p>
          <a:p>
            <a:pPr marL="914400" lvl="1" indent="-457200">
              <a:buClr>
                <a:srgbClr val="0070C0"/>
              </a:buClr>
              <a:buAutoNum type="alphaLcPeriod" startAt="2"/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/>
          </a:p>
          <a:p>
            <a:pPr lvl="1">
              <a:buClr>
                <a:srgbClr val="0070C0"/>
              </a:buClr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endParaRPr lang="en-US" sz="212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4005064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</a:t>
            </a:r>
            <a:r>
              <a:rPr lang="en-GB" sz="1900" dirty="0"/>
              <a:t>highly </a:t>
            </a:r>
            <a:r>
              <a:rPr lang="en-GB" sz="1900" dirty="0" smtClean="0"/>
              <a:t>acidic</a:t>
            </a:r>
            <a:endParaRPr lang="en-GB" sz="19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4509120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B</a:t>
            </a:r>
            <a:r>
              <a:rPr lang="en-GB" sz="1900" dirty="0" smtClean="0"/>
              <a:t> neutral</a:t>
            </a:r>
            <a:endParaRPr lang="en-GB" sz="1900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5037857"/>
            <a:ext cx="2088232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C</a:t>
            </a:r>
            <a:r>
              <a:rPr lang="en-GB" sz="1900" dirty="0" smtClean="0"/>
              <a:t> </a:t>
            </a:r>
            <a:r>
              <a:rPr lang="en-GB" sz="1900" dirty="0"/>
              <a:t>highly </a:t>
            </a:r>
            <a:r>
              <a:rPr lang="en-GB" sz="1900" dirty="0" smtClean="0"/>
              <a:t>alkaline</a:t>
            </a:r>
            <a:endParaRPr lang="en-GB" sz="19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5541913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D</a:t>
            </a:r>
            <a:r>
              <a:rPr lang="en-GB" sz="1900" dirty="0" smtClean="0"/>
              <a:t> weekly acidic</a:t>
            </a:r>
            <a:endParaRPr lang="en-GB" sz="1900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6045969"/>
            <a:ext cx="2088232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weekly alkaline</a:t>
            </a:r>
            <a:endParaRPr lang="en-GB" sz="1900" dirty="0"/>
          </a:p>
        </p:txBody>
      </p:sp>
      <p:sp>
        <p:nvSpPr>
          <p:cNvPr id="14" name="TextBox 13"/>
          <p:cNvSpPr txBox="1"/>
          <p:nvPr/>
        </p:nvSpPr>
        <p:spPr>
          <a:xfrm>
            <a:off x="6444208" y="4005064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pH 6</a:t>
            </a:r>
            <a:endParaRPr lang="en-GB" sz="1900" dirty="0"/>
          </a:p>
        </p:txBody>
      </p:sp>
      <p:sp>
        <p:nvSpPr>
          <p:cNvPr id="15" name="TextBox 14"/>
          <p:cNvSpPr txBox="1"/>
          <p:nvPr/>
        </p:nvSpPr>
        <p:spPr>
          <a:xfrm>
            <a:off x="6444208" y="4556447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</a:t>
            </a:r>
            <a:r>
              <a:rPr lang="en-GB" sz="1900" dirty="0"/>
              <a:t>pH </a:t>
            </a:r>
            <a:r>
              <a:rPr lang="en-GB" sz="1900" dirty="0" smtClean="0"/>
              <a:t>8</a:t>
            </a:r>
            <a:endParaRPr lang="en-GB" sz="1900" dirty="0"/>
          </a:p>
        </p:txBody>
      </p:sp>
      <p:sp>
        <p:nvSpPr>
          <p:cNvPr id="16" name="TextBox 15"/>
          <p:cNvSpPr txBox="1"/>
          <p:nvPr/>
        </p:nvSpPr>
        <p:spPr>
          <a:xfrm>
            <a:off x="6444208" y="5132511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</a:t>
            </a:r>
            <a:r>
              <a:rPr lang="en-GB" sz="1900" dirty="0"/>
              <a:t>pH </a:t>
            </a:r>
            <a:r>
              <a:rPr lang="en-GB" sz="1900" dirty="0" smtClean="0"/>
              <a:t>1</a:t>
            </a:r>
            <a:endParaRPr lang="en-GB" sz="1900" dirty="0"/>
          </a:p>
        </p:txBody>
      </p:sp>
      <p:sp>
        <p:nvSpPr>
          <p:cNvPr id="17" name="TextBox 16"/>
          <p:cNvSpPr txBox="1"/>
          <p:nvPr/>
        </p:nvSpPr>
        <p:spPr>
          <a:xfrm>
            <a:off x="6444208" y="5636567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</a:t>
            </a:r>
            <a:r>
              <a:rPr lang="en-GB" sz="1900" dirty="0"/>
              <a:t>pH </a:t>
            </a:r>
            <a:r>
              <a:rPr lang="en-GB" sz="1900" dirty="0" smtClean="0"/>
              <a:t>14</a:t>
            </a:r>
            <a:endParaRPr lang="en-GB" sz="1900" dirty="0"/>
          </a:p>
        </p:txBody>
      </p:sp>
      <p:sp>
        <p:nvSpPr>
          <p:cNvPr id="18" name="TextBox 17"/>
          <p:cNvSpPr txBox="1"/>
          <p:nvPr/>
        </p:nvSpPr>
        <p:spPr>
          <a:xfrm>
            <a:off x="6444208" y="6140623"/>
            <a:ext cx="1944216" cy="384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/>
              <a:t>A</a:t>
            </a:r>
            <a:r>
              <a:rPr lang="en-GB" sz="1900" dirty="0" smtClean="0"/>
              <a:t> </a:t>
            </a:r>
            <a:r>
              <a:rPr lang="en-GB" sz="1900" dirty="0"/>
              <a:t>pH </a:t>
            </a:r>
            <a:r>
              <a:rPr lang="en-GB" sz="1900" dirty="0" smtClean="0"/>
              <a:t>7</a:t>
            </a:r>
            <a:endParaRPr lang="en-GB" sz="1900" dirty="0"/>
          </a:p>
        </p:txBody>
      </p:sp>
      <p:sp>
        <p:nvSpPr>
          <p:cNvPr id="19" name="Action Button: Back or Previous 18">
            <a:hlinkClick r:id="" action="ppaction://hlinkshowjump?jump=lastslideviewed" highlightClick="1"/>
          </p:cNvPr>
          <p:cNvSpPr/>
          <p:nvPr/>
        </p:nvSpPr>
        <p:spPr>
          <a:xfrm>
            <a:off x="8388424" y="1340768"/>
            <a:ext cx="432048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3541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11.1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5534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  <a:tabLst>
                <a:tab pos="1966913" algn="l"/>
                <a:tab pos="3313113" algn="l"/>
                <a:tab pos="4745038" algn="l"/>
                <a:tab pos="8523288" algn="r"/>
              </a:tabLst>
            </a:pPr>
            <a:r>
              <a:rPr lang="en-US" sz="2050" dirty="0"/>
              <a:t>a. Name these acids and alkalis by choosing the correct formula from the list.</a:t>
            </a:r>
          </a:p>
          <a:p>
            <a:pPr>
              <a:buClr>
                <a:srgbClr val="0070C0"/>
              </a:buClr>
              <a:tabLst>
                <a:tab pos="449263" algn="l"/>
                <a:tab pos="1966913" algn="l"/>
                <a:tab pos="3589338" algn="l"/>
                <a:tab pos="5210175" algn="l"/>
                <a:tab pos="6453188" algn="l"/>
                <a:tab pos="8523288" algn="r"/>
              </a:tabLst>
            </a:pPr>
            <a:r>
              <a:rPr lang="en-US" sz="2050" dirty="0"/>
              <a:t>	</a:t>
            </a:r>
            <a:r>
              <a:rPr lang="en-US" sz="2050" b="1" dirty="0" smtClean="0"/>
              <a:t>Ca(OH)</a:t>
            </a:r>
            <a:r>
              <a:rPr lang="en-US" sz="2050" b="1" baseline="-25000" dirty="0" smtClean="0"/>
              <a:t>2</a:t>
            </a:r>
            <a:r>
              <a:rPr lang="en-US" sz="2050" b="1" dirty="0" smtClean="0"/>
              <a:t> 	CH</a:t>
            </a:r>
            <a:r>
              <a:rPr lang="en-US" sz="2050" b="1" baseline="-25000" dirty="0" smtClean="0"/>
              <a:t>3</a:t>
            </a:r>
            <a:r>
              <a:rPr lang="en-US" sz="2050" b="1" dirty="0" smtClean="0"/>
              <a:t>COOH 	H</a:t>
            </a:r>
            <a:r>
              <a:rPr lang="en-US" sz="2050" b="1" baseline="-25000" dirty="0" smtClean="0"/>
              <a:t>2</a:t>
            </a:r>
            <a:r>
              <a:rPr lang="en-US" sz="2050" b="1" dirty="0" smtClean="0"/>
              <a:t>C0</a:t>
            </a:r>
            <a:r>
              <a:rPr lang="en-US" sz="2050" b="1" baseline="-25000" dirty="0" smtClean="0"/>
              <a:t>3</a:t>
            </a:r>
            <a:r>
              <a:rPr lang="en-US" sz="2050" b="1" dirty="0" smtClean="0"/>
              <a:t> 	HN0</a:t>
            </a:r>
            <a:r>
              <a:rPr lang="en-US" sz="2050" b="1" baseline="-25000" dirty="0" smtClean="0"/>
              <a:t>3</a:t>
            </a:r>
            <a:r>
              <a:rPr lang="en-US" sz="2050" b="1" dirty="0" smtClean="0"/>
              <a:t> 	H</a:t>
            </a:r>
            <a:r>
              <a:rPr lang="en-US" sz="2050" b="1" baseline="-25000" dirty="0" smtClean="0"/>
              <a:t>3</a:t>
            </a:r>
            <a:r>
              <a:rPr lang="en-US" sz="2050" b="1" dirty="0" smtClean="0"/>
              <a:t>P0</a:t>
            </a:r>
            <a:r>
              <a:rPr lang="en-US" sz="2050" b="1" baseline="-25000" dirty="0" smtClean="0"/>
              <a:t>4</a:t>
            </a:r>
            <a:r>
              <a:rPr lang="en-US" sz="2050" b="1" dirty="0" smtClean="0"/>
              <a:t> 	H</a:t>
            </a:r>
            <a:r>
              <a:rPr lang="en-US" sz="2050" b="1" baseline="-25000" dirty="0" smtClean="0"/>
              <a:t>2</a:t>
            </a:r>
            <a:r>
              <a:rPr lang="en-US" sz="2050" b="1" dirty="0" smtClean="0"/>
              <a:t>S0</a:t>
            </a:r>
            <a:r>
              <a:rPr lang="en-US" sz="2050" b="1" baseline="-25000" dirty="0" smtClean="0"/>
              <a:t>4</a:t>
            </a:r>
            <a:r>
              <a:rPr lang="en-US" sz="2050" b="1" dirty="0" smtClean="0"/>
              <a:t> 	</a:t>
            </a:r>
            <a:r>
              <a:rPr lang="en-US" sz="2050" b="1" dirty="0" err="1" smtClean="0"/>
              <a:t>NaOH</a:t>
            </a:r>
            <a:r>
              <a:rPr lang="en-US" sz="2050" b="1" dirty="0" smtClean="0"/>
              <a:t> 	NH</a:t>
            </a:r>
            <a:r>
              <a:rPr lang="en-US" sz="2050" b="1" baseline="-25000" dirty="0" smtClean="0"/>
              <a:t>3</a:t>
            </a:r>
            <a:r>
              <a:rPr lang="en-US" sz="2050" dirty="0" smtClean="0"/>
              <a:t/>
            </a:r>
            <a:br>
              <a:rPr lang="en-US" sz="2050" dirty="0" smtClean="0"/>
            </a:br>
            <a:r>
              <a:rPr lang="en-US" sz="2050" dirty="0" smtClean="0"/>
              <a:t>	</a:t>
            </a:r>
            <a:r>
              <a:rPr lang="en-US" sz="2050" dirty="0" err="1" smtClean="0"/>
              <a:t>i</a:t>
            </a:r>
            <a:r>
              <a:rPr lang="en-US" sz="2050" dirty="0"/>
              <a:t>. ammonia</a:t>
            </a:r>
            <a:r>
              <a:rPr lang="en-US" sz="2050" dirty="0" smtClean="0"/>
              <a:t>............................... [</a:t>
            </a:r>
            <a:r>
              <a:rPr lang="en-US" sz="2050" dirty="0"/>
              <a:t>1]  </a:t>
            </a:r>
            <a:r>
              <a:rPr lang="en-US" sz="2050" dirty="0" smtClean="0"/>
              <a:t>  ii</a:t>
            </a:r>
            <a:r>
              <a:rPr lang="en-US" sz="2050" dirty="0"/>
              <a:t>. </a:t>
            </a:r>
            <a:r>
              <a:rPr lang="en-US" sz="2050" dirty="0" err="1"/>
              <a:t>ethanoicacid</a:t>
            </a:r>
            <a:r>
              <a:rPr lang="en-US" sz="2050" dirty="0" smtClean="0"/>
              <a:t>.........................</a:t>
            </a:r>
            <a:r>
              <a:rPr lang="en-US" sz="2050" dirty="0"/>
              <a:t> </a:t>
            </a:r>
            <a:r>
              <a:rPr lang="en-US" sz="2050" dirty="0" smtClean="0"/>
              <a:t>	[</a:t>
            </a:r>
            <a:r>
              <a:rPr lang="en-US" sz="2050" dirty="0"/>
              <a:t>1]</a:t>
            </a:r>
            <a:r>
              <a:rPr lang="en-US" sz="2050" dirty="0" smtClean="0"/>
              <a:t/>
            </a:r>
            <a:br>
              <a:rPr lang="en-US" sz="2050" dirty="0" smtClean="0"/>
            </a:br>
            <a:r>
              <a:rPr lang="en-US" sz="2050" dirty="0" smtClean="0"/>
              <a:t>	iii</a:t>
            </a:r>
            <a:r>
              <a:rPr lang="en-US" sz="2050" dirty="0"/>
              <a:t>. carbonic acid</a:t>
            </a:r>
            <a:r>
              <a:rPr lang="en-US" sz="2050" dirty="0" smtClean="0"/>
              <a:t>....................... </a:t>
            </a:r>
            <a:r>
              <a:rPr lang="en-US" sz="2050" dirty="0"/>
              <a:t>[</a:t>
            </a:r>
            <a:r>
              <a:rPr lang="en-US" sz="2050" dirty="0" smtClean="0"/>
              <a:t>1]</a:t>
            </a:r>
            <a:r>
              <a:rPr lang="en-US" sz="2050" dirty="0"/>
              <a:t> </a:t>
            </a:r>
            <a:r>
              <a:rPr lang="en-US" sz="2050" dirty="0" smtClean="0"/>
              <a:t>  iv</a:t>
            </a:r>
            <a:r>
              <a:rPr lang="en-US" sz="2050" dirty="0"/>
              <a:t>. sulfuric acid</a:t>
            </a:r>
            <a:r>
              <a:rPr lang="en-US" sz="2050" dirty="0" smtClean="0"/>
              <a:t>..........................</a:t>
            </a:r>
            <a:r>
              <a:rPr lang="en-US" sz="2050" dirty="0"/>
              <a:t> </a:t>
            </a:r>
            <a:r>
              <a:rPr lang="en-US" sz="2050" dirty="0" smtClean="0"/>
              <a:t>	[1]</a:t>
            </a:r>
            <a:br>
              <a:rPr lang="en-US" sz="2050" dirty="0" smtClean="0"/>
            </a:br>
            <a:r>
              <a:rPr lang="en-US" sz="2050" dirty="0" smtClean="0"/>
              <a:t>	v</a:t>
            </a:r>
            <a:r>
              <a:rPr lang="en-US" sz="2050" dirty="0"/>
              <a:t>. calcium hydroxide</a:t>
            </a:r>
            <a:r>
              <a:rPr lang="en-US" sz="2050" dirty="0" smtClean="0"/>
              <a:t>................ </a:t>
            </a:r>
            <a:r>
              <a:rPr lang="en-US" sz="2050" dirty="0"/>
              <a:t>[1] </a:t>
            </a:r>
            <a:r>
              <a:rPr lang="en-US" sz="2050" dirty="0" smtClean="0"/>
              <a:t>  vi</a:t>
            </a:r>
            <a:r>
              <a:rPr lang="en-US" sz="2050" dirty="0"/>
              <a:t>. phosphoric </a:t>
            </a:r>
            <a:r>
              <a:rPr lang="en-US" sz="2050" dirty="0" smtClean="0"/>
              <a:t>acid……………..</a:t>
            </a:r>
            <a:r>
              <a:rPr lang="en-US" sz="2050" dirty="0"/>
              <a:t> </a:t>
            </a:r>
            <a:r>
              <a:rPr lang="en-US" sz="2050" dirty="0" smtClean="0"/>
              <a:t>	[1]</a:t>
            </a:r>
            <a:br>
              <a:rPr lang="en-US" sz="2050" dirty="0" smtClean="0"/>
            </a:br>
            <a:r>
              <a:rPr lang="en-US" sz="2050" dirty="0" smtClean="0"/>
              <a:t>	vii</a:t>
            </a:r>
            <a:r>
              <a:rPr lang="en-US" sz="2050" dirty="0"/>
              <a:t>. nitric acid</a:t>
            </a:r>
            <a:r>
              <a:rPr lang="en-US" sz="2050" dirty="0" smtClean="0"/>
              <a:t>............................ </a:t>
            </a:r>
            <a:r>
              <a:rPr lang="en-US" sz="2050" dirty="0"/>
              <a:t>[1] viii. sodium </a:t>
            </a:r>
            <a:r>
              <a:rPr lang="en-US" sz="2050" dirty="0" smtClean="0"/>
              <a:t>hydroxide …………..	[1]</a:t>
            </a:r>
            <a:br>
              <a:rPr lang="en-US" sz="2050" dirty="0" smtClean="0"/>
            </a:br>
            <a:r>
              <a:rPr lang="en-US" sz="2050" dirty="0" smtClean="0"/>
              <a:t>	b</a:t>
            </a:r>
            <a:r>
              <a:rPr lang="en-US" sz="2050" dirty="0"/>
              <a:t>. What group of atoms is found in all alkaline solutions</a:t>
            </a:r>
            <a:r>
              <a:rPr lang="en-US" sz="2050" dirty="0" smtClean="0"/>
              <a:t>?	[</a:t>
            </a:r>
            <a:r>
              <a:rPr lang="en-US" sz="2050" dirty="0"/>
              <a:t>1</a:t>
            </a:r>
            <a:r>
              <a:rPr lang="en-US" sz="2050" dirty="0" smtClean="0"/>
              <a:t>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449263" algn="l"/>
                <a:tab pos="896938" algn="r"/>
                <a:tab pos="1966913" algn="l"/>
                <a:tab pos="3313113" algn="l"/>
                <a:tab pos="4745038" algn="l"/>
                <a:tab pos="5210175" algn="l"/>
                <a:tab pos="8523288" algn="r"/>
              </a:tabLst>
            </a:pPr>
            <a:r>
              <a:rPr lang="en-US" sz="2050" dirty="0" smtClean="0"/>
              <a:t>a</a:t>
            </a:r>
            <a:r>
              <a:rPr lang="en-US" sz="2050" dirty="0"/>
              <a:t>. </a:t>
            </a:r>
            <a:r>
              <a:rPr lang="en-US" sz="2050" dirty="0" smtClean="0"/>
              <a:t>	Many </a:t>
            </a:r>
            <a:r>
              <a:rPr lang="en-US" sz="2050" dirty="0"/>
              <a:t>acids and alkalis are corrosive. What does the word corrosive mean?					[1</a:t>
            </a:r>
            <a:r>
              <a:rPr lang="en-US" sz="2050" dirty="0" smtClean="0"/>
              <a:t>]</a:t>
            </a:r>
          </a:p>
          <a:p>
            <a:pPr>
              <a:buClr>
                <a:srgbClr val="0070C0"/>
              </a:buClr>
              <a:tabLst>
                <a:tab pos="449263" algn="l"/>
                <a:tab pos="896938" algn="r"/>
                <a:tab pos="1966913" algn="l"/>
                <a:tab pos="3313113" algn="l"/>
                <a:tab pos="4745038" algn="l"/>
                <a:tab pos="5210175" algn="l"/>
                <a:tab pos="8523288" algn="r"/>
              </a:tabLst>
            </a:pPr>
            <a:r>
              <a:rPr lang="en-US" sz="2050" b="1" dirty="0" smtClean="0"/>
              <a:t>Extension</a:t>
            </a:r>
          </a:p>
          <a:p>
            <a:pPr lvl="1">
              <a:buClr>
                <a:srgbClr val="0070C0"/>
              </a:buClr>
              <a:tabLst>
                <a:tab pos="896938" algn="l"/>
                <a:tab pos="1966913" algn="l"/>
                <a:tab pos="3313113" algn="l"/>
                <a:tab pos="4745038" algn="l"/>
                <a:tab pos="8523288" algn="r"/>
              </a:tabLst>
            </a:pPr>
            <a:r>
              <a:rPr lang="en-US" sz="2050" dirty="0" smtClean="0"/>
              <a:t>b. Use </a:t>
            </a:r>
            <a:r>
              <a:rPr lang="en-US" sz="2050" dirty="0"/>
              <a:t>the internet to find out the hazards associated with </a:t>
            </a:r>
            <a:r>
              <a:rPr lang="en-US" sz="2050" dirty="0" smtClean="0"/>
              <a:t>	concentrated and </a:t>
            </a:r>
            <a:r>
              <a:rPr lang="en-US" sz="2050" dirty="0"/>
              <a:t>dilute sodium hydroxide, hydrochloric acid, </a:t>
            </a:r>
            <a:r>
              <a:rPr lang="en-US" sz="2050" dirty="0" smtClean="0"/>
              <a:t>sulfuric </a:t>
            </a:r>
            <a:r>
              <a:rPr lang="en-US" sz="2050" dirty="0"/>
              <a:t>acid, and ammonia. </a:t>
            </a:r>
            <a:r>
              <a:rPr lang="en-US" sz="2050" dirty="0" smtClean="0"/>
              <a:t>		[</a:t>
            </a:r>
            <a:r>
              <a:rPr lang="en-US" sz="2050" dirty="0"/>
              <a:t>8</a:t>
            </a:r>
            <a:r>
              <a:rPr lang="en-US" sz="2050" dirty="0" smtClean="0"/>
              <a:t>]</a:t>
            </a:r>
            <a:endParaRPr lang="en-US" sz="205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Action Button: Back or Previous 18">
            <a:hlinkClick r:id="" action="ppaction://hlinkshowjump?jump=lastslideviewed" highlightClick="1"/>
          </p:cNvPr>
          <p:cNvSpPr/>
          <p:nvPr/>
        </p:nvSpPr>
        <p:spPr>
          <a:xfrm>
            <a:off x="8244408" y="536310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991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11.2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2629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400" dirty="0"/>
              <a:t>Complete these sentences about strong and weak acids using words from the </a:t>
            </a:r>
            <a:r>
              <a:rPr lang="en-US" sz="2400" dirty="0" smtClean="0"/>
              <a:t>list.</a:t>
            </a:r>
            <a:br>
              <a:rPr lang="en-US" sz="2400" dirty="0" smtClean="0"/>
            </a:br>
            <a:r>
              <a:rPr lang="en-US" sz="2400" b="1" dirty="0" smtClean="0"/>
              <a:t>all 	anions 	equilibrium	hydrogen </a:t>
            </a:r>
            <a:br>
              <a:rPr lang="en-US" sz="2400" b="1" dirty="0" smtClean="0"/>
            </a:br>
            <a:r>
              <a:rPr lang="en-US" sz="2400" b="1" dirty="0" err="1" smtClean="0"/>
              <a:t>ionised</a:t>
            </a:r>
            <a:r>
              <a:rPr lang="en-US" sz="2400" b="1" dirty="0" smtClean="0"/>
              <a:t> 	molecules 	water 	partially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dirty="0" smtClean="0"/>
              <a:t>Aqueous </a:t>
            </a:r>
            <a:r>
              <a:rPr lang="en-US" sz="2400" dirty="0"/>
              <a:t>solutions of acids </a:t>
            </a:r>
            <a:r>
              <a:rPr lang="en-US" sz="2400" dirty="0" smtClean="0"/>
              <a:t>contain __________________ ions</a:t>
            </a:r>
            <a:r>
              <a:rPr lang="en-US" sz="2400" dirty="0"/>
              <a:t>. In strong </a:t>
            </a:r>
            <a:r>
              <a:rPr lang="en-US" sz="2400" dirty="0" smtClean="0"/>
              <a:t>acids __________________ the acid _________________ are </a:t>
            </a:r>
            <a:r>
              <a:rPr lang="en-US" sz="2400" dirty="0"/>
              <a:t>dissociated </a:t>
            </a:r>
            <a:r>
              <a:rPr lang="en-US" sz="2400" dirty="0" smtClean="0"/>
              <a:t>(____________________) </a:t>
            </a:r>
            <a:r>
              <a:rPr lang="en-US" sz="2400" dirty="0"/>
              <a:t>to form hydrogen ions </a:t>
            </a:r>
            <a:r>
              <a:rPr lang="en-US" sz="2400" dirty="0" smtClean="0"/>
              <a:t>and ____________________.</a:t>
            </a:r>
            <a:r>
              <a:rPr lang="en-US" sz="2400" dirty="0"/>
              <a:t>When weak acids are dissolved </a:t>
            </a:r>
            <a:r>
              <a:rPr lang="en-US" sz="2400" dirty="0" smtClean="0"/>
              <a:t>in ____________________ they become ___________________ dissociated</a:t>
            </a:r>
            <a:r>
              <a:rPr lang="en-US" sz="2400" dirty="0"/>
              <a:t>. We can write this as </a:t>
            </a:r>
            <a:r>
              <a:rPr lang="en-US" sz="2400" dirty="0" smtClean="0"/>
              <a:t>an ____________________ e.g</a:t>
            </a:r>
            <a:r>
              <a:rPr lang="en-US" sz="2400" dirty="0"/>
              <a:t>. CH</a:t>
            </a:r>
            <a:r>
              <a:rPr lang="en-US" sz="2400" baseline="-25000" dirty="0"/>
              <a:t>3</a:t>
            </a:r>
            <a:r>
              <a:rPr lang="en-US" sz="2400" dirty="0"/>
              <a:t>COOH </a:t>
            </a:r>
            <a:r>
              <a:rPr lang="en-US" sz="2400" dirty="0" smtClean="0">
                <a:sym typeface="Wingdings 3" panose="05040102010807070707" pitchFamily="18" charset="2"/>
              </a:rPr>
              <a:t></a:t>
            </a:r>
            <a:r>
              <a:rPr lang="en-US" sz="2400" dirty="0" smtClean="0"/>
              <a:t>  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C00- </a:t>
            </a:r>
            <a:r>
              <a:rPr lang="en-US" sz="2400" dirty="0"/>
              <a:t>+ H</a:t>
            </a:r>
            <a:r>
              <a:rPr lang="en-US" sz="2400" baseline="30000" dirty="0"/>
              <a:t>+</a:t>
            </a:r>
            <a:r>
              <a:rPr lang="en-US" sz="2400" dirty="0"/>
              <a:t>. </a:t>
            </a:r>
            <a:r>
              <a:rPr lang="en-US" sz="2400" dirty="0" smtClean="0"/>
              <a:t>				[</a:t>
            </a:r>
            <a:r>
              <a:rPr lang="en-US" sz="2400" dirty="0"/>
              <a:t>8]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3573016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6064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11.2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Use </a:t>
            </a:r>
            <a:r>
              <a:rPr lang="en-US" sz="2000" dirty="0"/>
              <a:t>the information in the table to answer parts a. and b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 smtClean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Hydrogen ions conduct electricity better than other ions. The greater the concentration of hydrogen ions, the better is the electrical conductivity.</a:t>
            </a:r>
            <a:br>
              <a:rPr lang="en-US" sz="2000" dirty="0" smtClean="0"/>
            </a:br>
            <a:r>
              <a:rPr lang="en-US" sz="2000" dirty="0" smtClean="0"/>
              <a:t>Complete the third column of the table using the following pH values: pH 0.7, pH 1.0, pH 2.9. [3]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rate of reaction of magnesium with different acids depends on the hydrogen ion concentration in the </a:t>
            </a:r>
            <a:r>
              <a:rPr lang="en-US" sz="2000" dirty="0" smtClean="0"/>
              <a:t>acid.</a:t>
            </a:r>
            <a:br>
              <a:rPr lang="en-US" sz="2000" dirty="0" smtClean="0"/>
            </a:br>
            <a:r>
              <a:rPr lang="en-US" sz="2000" dirty="0" smtClean="0"/>
              <a:t>Suggest </a:t>
            </a:r>
            <a:r>
              <a:rPr lang="en-US" sz="2000" dirty="0"/>
              <a:t>whether the reaction of magnesium with each of these acids is fast or slow. Write your answers in the fourth column. </a:t>
            </a:r>
            <a:r>
              <a:rPr lang="en-US" sz="2000" dirty="0" smtClean="0"/>
              <a:t>	[</a:t>
            </a:r>
            <a:r>
              <a:rPr lang="en-US" sz="2000" dirty="0"/>
              <a:t>4]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50269"/>
              </p:ext>
            </p:extLst>
          </p:nvPr>
        </p:nvGraphicFramePr>
        <p:xfrm>
          <a:off x="323528" y="1567959"/>
          <a:ext cx="842493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2520280"/>
                <a:gridCol w="792088"/>
                <a:gridCol w="194421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 0.1 </a:t>
                      </a:r>
                      <a:r>
                        <a:rPr lang="en-GB" sz="1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/dm</a:t>
                      </a:r>
                      <a:r>
                        <a:rPr lang="en-GB" sz="18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solution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electrical</a:t>
                      </a:r>
                      <a:r>
                        <a:rPr lang="en-GB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conductivity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Rate of reaction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ethanoic, CH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hydrochloric, HCI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methanoic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HCOOH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sulfuric, 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S0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4653136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4448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11.2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0147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Are </a:t>
            </a:r>
            <a:r>
              <a:rPr lang="en-US" sz="2300" dirty="0"/>
              <a:t>0.1 </a:t>
            </a:r>
            <a:r>
              <a:rPr lang="en-US" sz="2300" dirty="0" err="1"/>
              <a:t>mol</a:t>
            </a:r>
            <a:r>
              <a:rPr lang="en-US" sz="2300" dirty="0"/>
              <a:t>/dm</a:t>
            </a:r>
            <a:r>
              <a:rPr lang="en-US" sz="2300" baseline="30000" dirty="0"/>
              <a:t>3</a:t>
            </a:r>
            <a:r>
              <a:rPr lang="en-US" sz="2300" dirty="0"/>
              <a:t> solutions of each of the acids or alkalis A, B, 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C</a:t>
            </a:r>
            <a:r>
              <a:rPr lang="en-US" sz="2300" dirty="0"/>
              <a:t>, and </a:t>
            </a:r>
            <a:r>
              <a:rPr lang="en-US" sz="2300" dirty="0" smtClean="0"/>
              <a:t>D </a:t>
            </a:r>
            <a:r>
              <a:rPr lang="en-US" sz="2300" dirty="0"/>
              <a:t>weak or strong? Write 'weak' or 'strong' in the spaces provided.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pH 13 ____________________________________	 </a:t>
            </a:r>
            <a:r>
              <a:rPr lang="en-US" sz="2300" dirty="0"/>
              <a:t>[1]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pH 4 _____________________________________</a:t>
            </a:r>
            <a:r>
              <a:rPr lang="en-US" sz="2300" dirty="0"/>
              <a:t>	</a:t>
            </a:r>
            <a:r>
              <a:rPr lang="en-US" sz="2300" dirty="0" smtClean="0"/>
              <a:t>[1]</a:t>
            </a:r>
            <a:endParaRPr lang="en-US" sz="2300" dirty="0"/>
          </a:p>
          <a:p>
            <a:pPr marL="896938" indent="-457200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pH 9</a:t>
            </a:r>
            <a:r>
              <a:rPr lang="en-US" sz="2300" dirty="0"/>
              <a:t> _____________________________________	[1]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pH 1</a:t>
            </a:r>
            <a:r>
              <a:rPr lang="en-US" sz="2300" dirty="0"/>
              <a:t> _____________________________________	[1]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dirty="0" smtClean="0"/>
              <a:t>Ammonia </a:t>
            </a:r>
            <a:r>
              <a:rPr lang="en-US" sz="2300" dirty="0"/>
              <a:t>reacts with water: </a:t>
            </a:r>
            <a:r>
              <a:rPr lang="en-US" sz="2300" b="1" dirty="0" smtClean="0">
                <a:solidFill>
                  <a:srgbClr val="FF0000"/>
                </a:solidFill>
              </a:rPr>
              <a:t>NH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3 </a:t>
            </a:r>
            <a:r>
              <a:rPr lang="en-US" sz="2300" b="1" dirty="0" smtClean="0">
                <a:solidFill>
                  <a:srgbClr val="FF0000"/>
                </a:solidFill>
              </a:rPr>
              <a:t>(</a:t>
            </a:r>
            <a:r>
              <a:rPr lang="en-US" sz="2300" b="1" i="1" dirty="0">
                <a:solidFill>
                  <a:srgbClr val="FF0000"/>
                </a:solidFill>
              </a:rPr>
              <a:t>g</a:t>
            </a:r>
            <a:r>
              <a:rPr lang="en-US" sz="2300" b="1" dirty="0">
                <a:solidFill>
                  <a:srgbClr val="FF0000"/>
                </a:solidFill>
              </a:rPr>
              <a:t>) + </a:t>
            </a:r>
            <a:r>
              <a:rPr lang="en-US" sz="2300" b="1" dirty="0" smtClean="0">
                <a:solidFill>
                  <a:srgbClr val="FF0000"/>
                </a:solidFill>
              </a:rPr>
              <a:t>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300" b="1" dirty="0" smtClean="0">
                <a:solidFill>
                  <a:srgbClr val="FF0000"/>
                </a:solidFill>
              </a:rPr>
              <a:t>0 (</a:t>
            </a:r>
            <a:r>
              <a:rPr lang="en-US" sz="2300" b="1" i="1" dirty="0">
                <a:solidFill>
                  <a:srgbClr val="FF0000"/>
                </a:solidFill>
              </a:rPr>
              <a:t>l</a:t>
            </a:r>
            <a:r>
              <a:rPr lang="en-US" sz="2300" b="1" dirty="0">
                <a:solidFill>
                  <a:srgbClr val="FF0000"/>
                </a:solidFill>
              </a:rPr>
              <a:t>) ^ NH</a:t>
            </a:r>
            <a:r>
              <a:rPr lang="en-US" sz="2300" b="1" baseline="-25000" dirty="0">
                <a:solidFill>
                  <a:srgbClr val="FF0000"/>
                </a:solidFill>
              </a:rPr>
              <a:t>4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+ </a:t>
            </a:r>
            <a:r>
              <a:rPr lang="en-US" sz="2300" b="1" dirty="0" smtClean="0">
                <a:solidFill>
                  <a:srgbClr val="FF0000"/>
                </a:solidFill>
              </a:rPr>
              <a:t>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+ </a:t>
            </a:r>
            <a:r>
              <a:rPr lang="en-US" sz="2300" b="1" dirty="0" smtClean="0">
                <a:solidFill>
                  <a:srgbClr val="FF0000"/>
                </a:solidFill>
              </a:rPr>
              <a:t>OH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300" b="1" dirty="0" smtClean="0">
                <a:solidFill>
                  <a:srgbClr val="FF0000"/>
                </a:solidFill>
              </a:rPr>
              <a:t> 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</a:t>
            </a:r>
            <a:r>
              <a:rPr lang="en-US" sz="2300" dirty="0"/>
              <a:t>How does this equation show that aqueous ammonia is an </a:t>
            </a:r>
            <a:r>
              <a:rPr lang="en-US" sz="2300" dirty="0" smtClean="0"/>
              <a:t>alkali?			[</a:t>
            </a:r>
            <a:r>
              <a:rPr lang="en-US" sz="2300" dirty="0"/>
              <a:t>1</a:t>
            </a:r>
            <a:r>
              <a:rPr lang="en-US" sz="2300" dirty="0" smtClean="0"/>
              <a:t>]</a:t>
            </a:r>
          </a:p>
          <a:p>
            <a:pPr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300" b="1" dirty="0" smtClean="0"/>
              <a:t>Extension</a:t>
            </a:r>
            <a:endParaRPr lang="en-US" sz="2300" b="1" dirty="0"/>
          </a:p>
          <a:p>
            <a:pPr marL="457200" indent="-457200"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8523288" algn="r"/>
              </a:tabLst>
            </a:pPr>
            <a:r>
              <a:rPr lang="en-US" sz="2300" dirty="0" smtClean="0"/>
              <a:t>Use </a:t>
            </a:r>
            <a:r>
              <a:rPr lang="en-US" sz="2300" dirty="0"/>
              <a:t>the internet to find the </a:t>
            </a:r>
            <a:r>
              <a:rPr lang="en-US" sz="2300" dirty="0" err="1"/>
              <a:t>solubilities</a:t>
            </a:r>
            <a:r>
              <a:rPr lang="en-US" sz="2300" dirty="0"/>
              <a:t> of the hydroxides of barium, calcium, and </a:t>
            </a:r>
            <a:r>
              <a:rPr lang="en-US" sz="2300" dirty="0" smtClean="0"/>
              <a:t>magnesium. Suggest </a:t>
            </a:r>
            <a:r>
              <a:rPr lang="en-US" sz="2300" dirty="0"/>
              <a:t>why there is a trend in the pH values of saturated solutions of </a:t>
            </a:r>
            <a:r>
              <a:rPr lang="en-US" sz="2300" dirty="0" smtClean="0"/>
              <a:t>these hydroxides</a:t>
            </a:r>
            <a:r>
              <a:rPr lang="en-US" sz="2300" dirty="0"/>
              <a:t>. </a:t>
            </a:r>
            <a:r>
              <a:rPr lang="en-US" sz="2300" dirty="0" smtClean="0"/>
              <a:t>	[</a:t>
            </a:r>
            <a:r>
              <a:rPr lang="en-US" sz="2300" dirty="0"/>
              <a:t>4]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557912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2548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11.3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2712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32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these word equations for the general reactions of acids.</a:t>
            </a:r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acid </a:t>
            </a:r>
            <a:r>
              <a:rPr lang="en-US" sz="2200" dirty="0"/>
              <a:t>+ metal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 _________________+ ________________ </a:t>
            </a:r>
            <a:r>
              <a:rPr lang="en-US" sz="2200" dirty="0"/>
              <a:t>	</a:t>
            </a:r>
            <a:r>
              <a:rPr lang="en-US" sz="2200" dirty="0" smtClean="0"/>
              <a:t>[2]</a:t>
            </a:r>
            <a:endParaRPr lang="en-US" sz="2200" dirty="0"/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acid </a:t>
            </a:r>
            <a:r>
              <a:rPr lang="en-US" sz="2200" dirty="0"/>
              <a:t>+ metal oxide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______________+ ______________ </a:t>
            </a:r>
            <a:r>
              <a:rPr lang="en-US" sz="2200" dirty="0"/>
              <a:t>	</a:t>
            </a:r>
            <a:r>
              <a:rPr lang="en-US" sz="2200" dirty="0" smtClean="0"/>
              <a:t>[2]</a:t>
            </a:r>
            <a:endParaRPr lang="en-US" sz="2200" dirty="0"/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acid </a:t>
            </a:r>
            <a:r>
              <a:rPr lang="en-US" sz="2200" dirty="0"/>
              <a:t>+ metal carbonate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________+_________+_______ </a:t>
            </a:r>
            <a:r>
              <a:rPr lang="en-US" sz="2200" dirty="0"/>
              <a:t>	</a:t>
            </a:r>
            <a:r>
              <a:rPr lang="en-US" sz="2200" dirty="0" smtClean="0"/>
              <a:t>[3]</a:t>
            </a:r>
            <a:endParaRPr lang="en-US" sz="2200" dirty="0"/>
          </a:p>
          <a:p>
            <a:pPr marL="723900" indent="-361950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acid </a:t>
            </a:r>
            <a:r>
              <a:rPr lang="en-US" sz="2200" dirty="0"/>
              <a:t>+ metal hydroxide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____________+ _____________ 	[2]</a:t>
            </a:r>
            <a:endParaRPr lang="en-US" sz="2200" dirty="0"/>
          </a:p>
          <a:p>
            <a:pPr marL="361950" indent="-361950">
              <a:lnSpc>
                <a:spcPts val="3200"/>
              </a:lnSpc>
              <a:buClr>
                <a:srgbClr val="0070C0"/>
              </a:buClr>
              <a:buFont typeface="+mj-lt"/>
              <a:buAutoNum type="arabicPeriod" startAt="2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these word equations.</a:t>
            </a:r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sodium </a:t>
            </a:r>
            <a:r>
              <a:rPr lang="en-US" sz="2200" dirty="0"/>
              <a:t>hydroxide + nitric acid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</a:t>
            </a:r>
            <a:r>
              <a:rPr lang="en-US" sz="2200" dirty="0"/>
              <a:t>	[1] </a:t>
            </a:r>
            <a:endParaRPr lang="en-US" sz="2200" dirty="0" smtClean="0"/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zinc </a:t>
            </a:r>
            <a:r>
              <a:rPr lang="en-US" sz="2200" dirty="0"/>
              <a:t>oxide + hydrochloric acid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 </a:t>
            </a:r>
            <a:r>
              <a:rPr lang="en-US" sz="2200" dirty="0"/>
              <a:t>	[1]</a:t>
            </a:r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iron </a:t>
            </a:r>
            <a:r>
              <a:rPr lang="en-US" sz="2200" dirty="0"/>
              <a:t>+ sulfuric acid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______________________________ </a:t>
            </a:r>
            <a:r>
              <a:rPr lang="en-US" sz="2200" dirty="0"/>
              <a:t>	[1]</a:t>
            </a:r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sulfuric </a:t>
            </a:r>
            <a:r>
              <a:rPr lang="en-US" sz="2200" dirty="0"/>
              <a:t>acid + lead carbonate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 	[1]</a:t>
            </a:r>
            <a:endParaRPr lang="en-US" sz="2200" dirty="0"/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barium </a:t>
            </a:r>
            <a:r>
              <a:rPr lang="en-US" sz="2200" dirty="0"/>
              <a:t>hydroxide + nitric acid </a:t>
            </a:r>
            <a:r>
              <a:rPr lang="en-US" sz="22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 </a:t>
            </a:r>
            <a:r>
              <a:rPr lang="en-US" sz="2200" dirty="0"/>
              <a:t>	[1]</a:t>
            </a:r>
          </a:p>
          <a:p>
            <a:pPr marL="723900" indent="-369888">
              <a:lnSpc>
                <a:spcPts val="32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hydrochloric </a:t>
            </a:r>
            <a:r>
              <a:rPr lang="en-US" sz="2200" dirty="0"/>
              <a:t>acid + tin oxide </a:t>
            </a:r>
            <a:r>
              <a:rPr lang="en-US" sz="2200" dirty="0" smtClean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</a:t>
            </a:r>
            <a:r>
              <a:rPr lang="en-US" sz="2200" dirty="0"/>
              <a:t>______________________ 	[1]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1546680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191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11.3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32284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Complete </a:t>
            </a:r>
            <a:r>
              <a:rPr lang="en-US" sz="1960" dirty="0"/>
              <a:t>the balanced chemical equations for these reactions.</a:t>
            </a:r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/>
              <a:t>Zn + </a:t>
            </a:r>
            <a:r>
              <a:rPr lang="en-US" sz="1960" dirty="0" smtClean="0"/>
              <a:t>H</a:t>
            </a:r>
            <a:r>
              <a:rPr lang="en-US" sz="1960" baseline="-25000" dirty="0" smtClean="0"/>
              <a:t>2</a:t>
            </a:r>
            <a:r>
              <a:rPr lang="en-US" sz="1960" dirty="0" smtClean="0"/>
              <a:t>SO</a:t>
            </a:r>
            <a:r>
              <a:rPr lang="en-US" sz="1960" baseline="-25000" dirty="0" smtClean="0"/>
              <a:t>4</a:t>
            </a:r>
            <a:r>
              <a:rPr lang="en-US" sz="1960" dirty="0" smtClean="0"/>
              <a:t>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 _______________________</a:t>
            </a:r>
            <a:r>
              <a:rPr lang="en-US" sz="1960" dirty="0"/>
              <a:t>______</a:t>
            </a:r>
            <a:r>
              <a:rPr lang="en-US" sz="1960" dirty="0" smtClean="0"/>
              <a:t>___________ </a:t>
            </a:r>
            <a:r>
              <a:rPr lang="en-US" sz="1960" dirty="0"/>
              <a:t>	</a:t>
            </a:r>
            <a:r>
              <a:rPr lang="en-US" sz="1960" dirty="0" smtClean="0"/>
              <a:t>[1]</a:t>
            </a:r>
            <a:endParaRPr lang="en-US" sz="1960" dirty="0"/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err="1"/>
              <a:t>MgO</a:t>
            </a:r>
            <a:r>
              <a:rPr lang="en-US" sz="1960" dirty="0"/>
              <a:t> </a:t>
            </a:r>
            <a:r>
              <a:rPr lang="en-US" sz="1960" dirty="0" smtClean="0"/>
              <a:t>+ ______ HNO</a:t>
            </a:r>
            <a:r>
              <a:rPr lang="en-US" sz="1960" baseline="-25000" dirty="0" smtClean="0"/>
              <a:t>3</a:t>
            </a:r>
            <a:r>
              <a:rPr lang="en-US" sz="1960" dirty="0" smtClean="0"/>
              <a:t>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________________________</a:t>
            </a:r>
            <a:r>
              <a:rPr lang="en-US" sz="1960" dirty="0"/>
              <a:t>______</a:t>
            </a:r>
            <a:r>
              <a:rPr lang="en-US" sz="1960" dirty="0" smtClean="0"/>
              <a:t>___ </a:t>
            </a:r>
            <a:r>
              <a:rPr lang="en-US" sz="1960" dirty="0"/>
              <a:t>	</a:t>
            </a:r>
            <a:r>
              <a:rPr lang="en-US" sz="1960" dirty="0" smtClean="0"/>
              <a:t>[2]</a:t>
            </a:r>
            <a:endParaRPr lang="en-US" sz="1960" dirty="0"/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CuCO</a:t>
            </a:r>
            <a:r>
              <a:rPr lang="en-US" sz="1960" baseline="-25000" dirty="0" smtClean="0"/>
              <a:t>3</a:t>
            </a:r>
            <a:r>
              <a:rPr lang="en-US" sz="1960" dirty="0" smtClean="0"/>
              <a:t> + ______ HCI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</a:t>
            </a:r>
            <a:r>
              <a:rPr lang="en-US" sz="1960" dirty="0"/>
              <a:t>______</a:t>
            </a:r>
            <a:r>
              <a:rPr lang="en-US" sz="1960" dirty="0" smtClean="0"/>
              <a:t>________ </a:t>
            </a:r>
            <a:r>
              <a:rPr lang="en-US" sz="1960" dirty="0"/>
              <a:t>	</a:t>
            </a:r>
            <a:r>
              <a:rPr lang="en-US" sz="1960" dirty="0" smtClean="0"/>
              <a:t>[2]</a:t>
            </a:r>
            <a:endParaRPr lang="en-US" sz="1960" dirty="0"/>
          </a:p>
          <a:p>
            <a:pPr marL="723900" indent="-361950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_____ </a:t>
            </a:r>
            <a:r>
              <a:rPr lang="en-US" sz="1960" dirty="0" err="1" smtClean="0"/>
              <a:t>NaOH</a:t>
            </a:r>
            <a:r>
              <a:rPr lang="en-US" sz="1960" dirty="0" smtClean="0"/>
              <a:t> </a:t>
            </a:r>
            <a:r>
              <a:rPr lang="en-US" sz="1960" dirty="0"/>
              <a:t>+ </a:t>
            </a:r>
            <a:r>
              <a:rPr lang="en-US" sz="1960" dirty="0" smtClean="0"/>
              <a:t>H2SO</a:t>
            </a:r>
            <a:r>
              <a:rPr lang="en-US" sz="1960" baseline="-25000" dirty="0" smtClean="0"/>
              <a:t>4</a:t>
            </a:r>
            <a:r>
              <a:rPr lang="en-US" sz="1960" dirty="0" smtClean="0"/>
              <a:t>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________________________</a:t>
            </a:r>
            <a:r>
              <a:rPr lang="en-US" sz="1960" dirty="0"/>
              <a:t>______</a:t>
            </a:r>
            <a:r>
              <a:rPr lang="en-US" sz="1960" dirty="0" smtClean="0"/>
              <a:t>__ 	[2]</a:t>
            </a:r>
            <a:endParaRPr lang="en-US" sz="1960" dirty="0"/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Na</a:t>
            </a:r>
            <a:r>
              <a:rPr lang="en-US" sz="1960" baseline="-25000" dirty="0" smtClean="0"/>
              <a:t>2</a:t>
            </a:r>
            <a:r>
              <a:rPr lang="en-US" sz="1960" dirty="0" smtClean="0"/>
              <a:t>CO</a:t>
            </a:r>
            <a:r>
              <a:rPr lang="en-US" sz="1960" baseline="-25000" dirty="0" smtClean="0"/>
              <a:t>3</a:t>
            </a:r>
            <a:r>
              <a:rPr lang="en-US" sz="1960" dirty="0" smtClean="0"/>
              <a:t> + ______ HCI </a:t>
            </a:r>
            <a:r>
              <a:rPr lang="en-US" sz="1960" dirty="0" smtClean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_________________________</a:t>
            </a:r>
            <a:r>
              <a:rPr lang="en-US" sz="1960" dirty="0"/>
              <a:t>______</a:t>
            </a:r>
            <a:r>
              <a:rPr lang="en-US" sz="1960" dirty="0" smtClean="0"/>
              <a:t>_</a:t>
            </a:r>
            <a:r>
              <a:rPr lang="en-US" sz="1960" dirty="0"/>
              <a:t>	</a:t>
            </a:r>
            <a:r>
              <a:rPr lang="en-US" sz="1960" dirty="0" smtClean="0"/>
              <a:t>[2] </a:t>
            </a:r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Ca + ______ HCI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__________________________</a:t>
            </a:r>
            <a:r>
              <a:rPr lang="en-US" sz="1960" dirty="0"/>
              <a:t>______</a:t>
            </a:r>
            <a:r>
              <a:rPr lang="en-US" sz="1960" dirty="0" smtClean="0"/>
              <a:t>____ </a:t>
            </a:r>
            <a:r>
              <a:rPr lang="en-US" sz="1960" dirty="0"/>
              <a:t>	</a:t>
            </a:r>
            <a:r>
              <a:rPr lang="en-US" sz="1960" dirty="0" smtClean="0"/>
              <a:t>[2]</a:t>
            </a:r>
            <a:endParaRPr lang="en-US" sz="1960" dirty="0"/>
          </a:p>
          <a:p>
            <a:pPr marL="723900" indent="-369888">
              <a:lnSpc>
                <a:spcPts val="27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Ca(OH)</a:t>
            </a:r>
            <a:r>
              <a:rPr lang="en-US" sz="1960" baseline="-25000" dirty="0" smtClean="0"/>
              <a:t>2</a:t>
            </a:r>
            <a:r>
              <a:rPr lang="en-US" sz="1960" dirty="0" smtClean="0"/>
              <a:t> + _____ HN0</a:t>
            </a:r>
            <a:r>
              <a:rPr lang="en-US" sz="1960" baseline="-25000" dirty="0" smtClean="0"/>
              <a:t>3</a:t>
            </a:r>
            <a:r>
              <a:rPr lang="en-US" sz="1960" dirty="0" smtClean="0"/>
              <a:t>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____________________</a:t>
            </a:r>
            <a:r>
              <a:rPr lang="en-US" sz="1960" dirty="0"/>
              <a:t>______</a:t>
            </a:r>
            <a:r>
              <a:rPr lang="en-US" sz="1960" dirty="0" smtClean="0"/>
              <a:t>_____ </a:t>
            </a:r>
            <a:r>
              <a:rPr lang="en-US" sz="1960" dirty="0"/>
              <a:t>	</a:t>
            </a:r>
            <a:r>
              <a:rPr lang="en-US" sz="1960" dirty="0" smtClean="0"/>
              <a:t>[2]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What </a:t>
            </a:r>
            <a:r>
              <a:rPr lang="en-US" sz="1960" dirty="0"/>
              <a:t>is the general name given to reactions </a:t>
            </a:r>
            <a:r>
              <a:rPr lang="en-US" sz="1960" b="1" dirty="0"/>
              <a:t>b</a:t>
            </a:r>
            <a:r>
              <a:rPr lang="en-US" sz="1960" dirty="0"/>
              <a:t>., </a:t>
            </a:r>
            <a:r>
              <a:rPr lang="en-US" sz="1960" b="1" dirty="0"/>
              <a:t>c</a:t>
            </a:r>
            <a:r>
              <a:rPr lang="en-US" sz="1960" dirty="0"/>
              <a:t>., </a:t>
            </a:r>
            <a:r>
              <a:rPr lang="en-US" sz="1960" b="1" dirty="0"/>
              <a:t>d</a:t>
            </a:r>
            <a:r>
              <a:rPr lang="en-US" sz="1960" dirty="0"/>
              <a:t>., </a:t>
            </a:r>
            <a:r>
              <a:rPr lang="en-US" sz="1960" b="1" dirty="0"/>
              <a:t>e</a:t>
            </a:r>
            <a:r>
              <a:rPr lang="en-US" sz="1960" dirty="0"/>
              <a:t>., and </a:t>
            </a:r>
            <a:r>
              <a:rPr lang="en-US" sz="1960" b="1" dirty="0"/>
              <a:t>g</a:t>
            </a:r>
            <a:r>
              <a:rPr lang="en-US" sz="1960" dirty="0"/>
              <a:t>. in question 3</a:t>
            </a:r>
            <a:r>
              <a:rPr lang="en-US" sz="1960" dirty="0" smtClean="0"/>
              <a:t>?				[1]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/>
              <a:t>Complete the equation below for the reaction of an alkali with an ammonium </a:t>
            </a:r>
            <a:r>
              <a:rPr lang="en-US" sz="1960" dirty="0" smtClean="0"/>
              <a:t>salt.</a:t>
            </a:r>
            <a:br>
              <a:rPr lang="en-US" sz="1960" dirty="0" smtClean="0"/>
            </a:br>
            <a:r>
              <a:rPr lang="en-US" sz="1960" dirty="0" smtClean="0"/>
              <a:t>Ca(OH)</a:t>
            </a:r>
            <a:r>
              <a:rPr lang="en-US" sz="1960" baseline="-25000" dirty="0" smtClean="0"/>
              <a:t>2</a:t>
            </a:r>
            <a:r>
              <a:rPr lang="en-US" sz="1960" dirty="0" smtClean="0"/>
              <a:t> + ________ NH</a:t>
            </a:r>
            <a:r>
              <a:rPr lang="en-US" sz="1960" baseline="-25000" dirty="0" smtClean="0"/>
              <a:t>4</a:t>
            </a:r>
            <a:r>
              <a:rPr lang="en-US" sz="1960" dirty="0" smtClean="0"/>
              <a:t>CI </a:t>
            </a:r>
            <a:r>
              <a:rPr lang="en-US" sz="1960" dirty="0">
                <a:sym typeface="Wingdings 3" panose="05040102010807070707" pitchFamily="18" charset="2"/>
              </a:rPr>
              <a:t></a:t>
            </a:r>
            <a:r>
              <a:rPr lang="en-US" sz="1960" dirty="0" smtClean="0"/>
              <a:t> </a:t>
            </a:r>
            <a:r>
              <a:rPr lang="en-US" sz="1960" dirty="0"/>
              <a:t>CaCI</a:t>
            </a:r>
            <a:r>
              <a:rPr lang="en-US" sz="1960" baseline="-25000" dirty="0"/>
              <a:t>2</a:t>
            </a:r>
            <a:r>
              <a:rPr lang="en-US" sz="1960" dirty="0"/>
              <a:t> </a:t>
            </a:r>
            <a:r>
              <a:rPr lang="en-US" sz="1960" dirty="0" smtClean="0"/>
              <a:t>+ ________ H</a:t>
            </a:r>
            <a:r>
              <a:rPr lang="en-US" sz="1960" baseline="-25000" dirty="0" smtClean="0"/>
              <a:t>2</a:t>
            </a:r>
            <a:r>
              <a:rPr lang="en-US" sz="1960" dirty="0" smtClean="0"/>
              <a:t>0 + __________</a:t>
            </a:r>
          </a:p>
          <a:p>
            <a:pPr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b="1" dirty="0" smtClean="0"/>
              <a:t>Extension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 startAt="6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60" dirty="0" smtClean="0"/>
              <a:t>Farmers </a:t>
            </a:r>
            <a:r>
              <a:rPr lang="en-US" sz="1960" dirty="0"/>
              <a:t>add ammonium sulfate to the soil to increase the growth of crop </a:t>
            </a:r>
            <a:r>
              <a:rPr lang="en-US" sz="1960" dirty="0" smtClean="0"/>
              <a:t>plants. Explain </a:t>
            </a:r>
            <a:r>
              <a:rPr lang="en-US" sz="1960" dirty="0"/>
              <a:t>why adding calcium hydroxide to the soil at the same time as ammonium sulfate is not a good idea. [3]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472514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2463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11.4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28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Complete these simple definitions of an acid and a base.</a:t>
            </a:r>
            <a:br>
              <a:rPr lang="en-US" sz="2000" dirty="0" smtClean="0"/>
            </a:br>
            <a:r>
              <a:rPr lang="en-US" sz="2000" dirty="0" smtClean="0"/>
              <a:t>a. An acid reacts with a _______________ to form a ________________ and _________________	[3]</a:t>
            </a:r>
            <a:br>
              <a:rPr lang="en-US" sz="2000" dirty="0" smtClean="0"/>
            </a:br>
            <a:r>
              <a:rPr lang="en-US" sz="2000" dirty="0" smtClean="0"/>
              <a:t>b. A base reacts with an</a:t>
            </a:r>
            <a:r>
              <a:rPr lang="en-US" sz="2000" dirty="0"/>
              <a:t> _______________ </a:t>
            </a:r>
            <a:r>
              <a:rPr lang="en-US" sz="2000" dirty="0" smtClean="0"/>
              <a:t>to form a</a:t>
            </a:r>
            <a:r>
              <a:rPr lang="en-US" sz="2000" dirty="0"/>
              <a:t> _______________ </a:t>
            </a:r>
            <a:r>
              <a:rPr lang="en-US" sz="2000" dirty="0" smtClean="0"/>
              <a:t>and</a:t>
            </a:r>
            <a:r>
              <a:rPr lang="en-US" sz="2000" dirty="0"/>
              <a:t> _______________ </a:t>
            </a:r>
            <a:r>
              <a:rPr lang="en-US" sz="2000" dirty="0" smtClean="0"/>
              <a:t>	[3]</a:t>
            </a:r>
          </a:p>
          <a:p>
            <a:pPr marL="457200" indent="-457200">
              <a:lnSpc>
                <a:spcPts val="28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A </a:t>
            </a:r>
            <a:r>
              <a:rPr lang="en-US" sz="2000" dirty="0"/>
              <a:t>more general definition of an acid is a proton </a:t>
            </a:r>
            <a:r>
              <a:rPr lang="en-US" sz="2000" dirty="0" smtClean="0"/>
              <a:t>donor.</a:t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What is a </a:t>
            </a:r>
            <a:r>
              <a:rPr lang="en-US" sz="2000" dirty="0" smtClean="0"/>
              <a:t>proton?			[1]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Explain why a hydrogen ion can be described as a proton</a:t>
            </a:r>
            <a:r>
              <a:rPr lang="en-US" sz="2000" dirty="0" smtClean="0"/>
              <a:t>.	[2]</a:t>
            </a:r>
            <a:br>
              <a:rPr lang="en-US" sz="2000" dirty="0" smtClean="0"/>
            </a:br>
            <a:r>
              <a:rPr lang="en-US" sz="2000" dirty="0" smtClean="0"/>
              <a:t>c</a:t>
            </a:r>
            <a:r>
              <a:rPr lang="en-US" sz="2000" dirty="0"/>
              <a:t>. </a:t>
            </a:r>
            <a:r>
              <a:rPr lang="en-US" sz="2000" dirty="0" smtClean="0"/>
              <a:t>Define </a:t>
            </a:r>
            <a:r>
              <a:rPr lang="en-US" sz="2000" dirty="0"/>
              <a:t>a base using the word 'proton</a:t>
            </a:r>
            <a:r>
              <a:rPr lang="en-US" sz="2000" dirty="0" smtClean="0"/>
              <a:t>'.		[1]</a:t>
            </a:r>
          </a:p>
          <a:p>
            <a:pPr marL="457200" indent="-457200">
              <a:lnSpc>
                <a:spcPts val="28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equation below shows the ions present in the reactants </a:t>
            </a:r>
            <a:r>
              <a:rPr lang="en-US" sz="2000" dirty="0" smtClean="0"/>
              <a:t>and products </a:t>
            </a:r>
            <a:r>
              <a:rPr lang="en-US" sz="2000" dirty="0"/>
              <a:t>of a </a:t>
            </a:r>
            <a:r>
              <a:rPr lang="en-US" sz="2000" dirty="0" err="1"/>
              <a:t>neutralisation</a:t>
            </a:r>
            <a:r>
              <a:rPr lang="en-US" sz="2000" dirty="0"/>
              <a:t> reaction.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30000" dirty="0">
                <a:solidFill>
                  <a:srgbClr val="FF0000"/>
                </a:solidFill>
              </a:rPr>
              <a:t>+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+ </a:t>
            </a:r>
            <a:r>
              <a:rPr lang="en-US" sz="2000" b="1" dirty="0" smtClean="0">
                <a:solidFill>
                  <a:srgbClr val="FF0000"/>
                </a:solidFill>
              </a:rPr>
              <a:t>NO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+ Na</a:t>
            </a:r>
            <a:r>
              <a:rPr lang="en-US" sz="2000" b="1" baseline="30000" dirty="0">
                <a:solidFill>
                  <a:srgbClr val="FF0000"/>
                </a:solidFill>
              </a:rPr>
              <a:t>+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+ </a:t>
            </a:r>
            <a:r>
              <a:rPr lang="en-US" sz="2000" b="1" dirty="0" smtClean="0">
                <a:solidFill>
                  <a:srgbClr val="FF0000"/>
                </a:solidFill>
              </a:rPr>
              <a:t>OH(</a:t>
            </a:r>
            <a:r>
              <a:rPr lang="en-US" sz="20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</a:rPr>
              <a:t>NO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+ Na</a:t>
            </a:r>
            <a:r>
              <a:rPr lang="en-US" sz="2000" b="1" baseline="30000" dirty="0">
                <a:solidFill>
                  <a:srgbClr val="FF0000"/>
                </a:solidFill>
              </a:rPr>
              <a:t>+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+ </a:t>
            </a: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O(</a:t>
            </a:r>
            <a:r>
              <a:rPr lang="en-US" sz="2000" b="1" i="1" dirty="0" smtClean="0">
                <a:solidFill>
                  <a:srgbClr val="FF0000"/>
                </a:solidFill>
              </a:rPr>
              <a:t>l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Cancel out the spectator ions in this </a:t>
            </a:r>
            <a:r>
              <a:rPr lang="en-US" sz="2000" dirty="0" smtClean="0"/>
              <a:t>equation.	[1]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Write the ionic equation for this </a:t>
            </a:r>
            <a:r>
              <a:rPr lang="en-US" sz="2000" dirty="0" smtClean="0"/>
              <a:t>reaction.</a:t>
            </a:r>
            <a:r>
              <a:rPr lang="en-US" sz="2000" dirty="0"/>
              <a:t> 	[1]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</a:t>
            </a:r>
            <a:r>
              <a:rPr lang="en-US" sz="2000" dirty="0"/>
              <a:t>. Explain, in terms of ions, why this is a </a:t>
            </a:r>
            <a:r>
              <a:rPr lang="en-US" sz="2000" dirty="0" err="1"/>
              <a:t>neutralisation</a:t>
            </a:r>
            <a:r>
              <a:rPr lang="en-US" sz="2000" dirty="0"/>
              <a:t> reaction</a:t>
            </a:r>
            <a:r>
              <a:rPr lang="en-US" sz="2000" dirty="0" smtClean="0"/>
              <a:t>.</a:t>
            </a:r>
            <a:r>
              <a:rPr lang="en-US" sz="2000" dirty="0"/>
              <a:t> 	[1]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7884368" y="1196752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991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11.4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260414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3100"/>
              </a:lnSpc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400" dirty="0" smtClean="0"/>
              <a:t>Identify which are the acids and which are the bases in these equations in terms of the transfer of protons. The first one has been done for you. </a:t>
            </a:r>
            <a:br>
              <a:rPr lang="en-US" sz="2400" dirty="0" smtClean="0"/>
            </a:br>
            <a:r>
              <a:rPr lang="en-US" sz="2400" dirty="0" smtClean="0"/>
              <a:t>proton donated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</a:t>
            </a:r>
            <a:r>
              <a:rPr lang="en-US" sz="2400" dirty="0"/>
              <a:t>. </a:t>
            </a:r>
            <a:r>
              <a:rPr lang="en-US" sz="2400" dirty="0" smtClean="0"/>
              <a:t>2HCl + </a:t>
            </a:r>
            <a:r>
              <a:rPr lang="en-US" sz="2400" dirty="0" err="1" smtClean="0"/>
              <a:t>MgO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 3" panose="05040102010807070707" pitchFamily="18" charset="2"/>
              </a:rPr>
              <a:t></a:t>
            </a:r>
            <a:r>
              <a:rPr lang="en-US" sz="2400" dirty="0" smtClean="0"/>
              <a:t> </a:t>
            </a:r>
            <a:r>
              <a:rPr lang="en-US" sz="2400" dirty="0"/>
              <a:t>MgCI</a:t>
            </a:r>
            <a:r>
              <a:rPr lang="en-US" sz="2400" baseline="-25000" dirty="0"/>
              <a:t>2</a:t>
            </a:r>
            <a:r>
              <a:rPr lang="en-US" sz="2400" dirty="0"/>
              <a:t> +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0	[1]</a:t>
            </a:r>
            <a:br>
              <a:rPr lang="en-US" sz="2400" dirty="0" smtClean="0"/>
            </a:br>
            <a:r>
              <a:rPr lang="en-US" sz="2400" dirty="0" smtClean="0"/>
              <a:t>b</a:t>
            </a:r>
            <a:r>
              <a:rPr lang="en-US" sz="2400" dirty="0"/>
              <a:t>. NH</a:t>
            </a:r>
            <a:r>
              <a:rPr lang="en-US" sz="2400" baseline="-25000" dirty="0"/>
              <a:t>3</a:t>
            </a:r>
            <a:r>
              <a:rPr lang="en-US" sz="2400" dirty="0"/>
              <a:t> +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</a:t>
            </a:r>
            <a:r>
              <a:rPr lang="en-US" sz="2400" dirty="0" smtClean="0">
                <a:sym typeface="Wingdings 3" panose="05040102010807070707" pitchFamily="18" charset="2"/>
              </a:rPr>
              <a:t></a:t>
            </a:r>
            <a:r>
              <a:rPr lang="en-US" sz="2400" dirty="0" smtClean="0"/>
              <a:t> </a:t>
            </a:r>
            <a:r>
              <a:rPr lang="en-US" sz="2400" dirty="0"/>
              <a:t>NH</a:t>
            </a:r>
            <a:r>
              <a:rPr lang="en-US" sz="2400" baseline="-25000" dirty="0"/>
              <a:t>4</a:t>
            </a:r>
            <a:r>
              <a:rPr lang="en-US" sz="2400" baseline="30000" dirty="0"/>
              <a:t>+</a:t>
            </a:r>
            <a:r>
              <a:rPr lang="en-US" sz="2400" dirty="0"/>
              <a:t> + OH</a:t>
            </a:r>
            <a:r>
              <a:rPr lang="en-US" sz="2400" baseline="30000" dirty="0"/>
              <a:t>-</a:t>
            </a:r>
            <a:r>
              <a:rPr lang="en-US" sz="2400" dirty="0"/>
              <a:t> </a:t>
            </a:r>
            <a:r>
              <a:rPr lang="en-US" sz="2400" dirty="0" smtClean="0"/>
              <a:t>	[1]</a:t>
            </a:r>
            <a:br>
              <a:rPr lang="en-US" sz="2400" dirty="0" smtClean="0"/>
            </a:br>
            <a:r>
              <a:rPr lang="en-US" sz="2400" dirty="0" smtClean="0"/>
              <a:t>c</a:t>
            </a:r>
            <a:r>
              <a:rPr lang="en-US" sz="2400" dirty="0"/>
              <a:t>. H</a:t>
            </a:r>
            <a:r>
              <a:rPr lang="en-US" sz="2400" baseline="-25000" dirty="0"/>
              <a:t>2</a:t>
            </a:r>
            <a:r>
              <a:rPr lang="en-US" sz="2400" dirty="0"/>
              <a:t>S + </a:t>
            </a:r>
            <a:r>
              <a:rPr lang="en-US" sz="2400" dirty="0" smtClean="0"/>
              <a:t>H2O </a:t>
            </a:r>
            <a:r>
              <a:rPr lang="en-US" sz="2400" dirty="0">
                <a:sym typeface="Wingdings 3" panose="05040102010807070707" pitchFamily="18" charset="2"/>
              </a:rPr>
              <a:t></a:t>
            </a:r>
            <a:r>
              <a:rPr lang="en-US" sz="2400" dirty="0" smtClean="0"/>
              <a:t> </a:t>
            </a:r>
            <a:r>
              <a:rPr lang="en-US" sz="2400" dirty="0"/>
              <a:t>HS</a:t>
            </a:r>
            <a:r>
              <a:rPr lang="en-US" sz="2400" baseline="30000" dirty="0"/>
              <a:t>-</a:t>
            </a:r>
            <a:r>
              <a:rPr lang="en-US" sz="2400" dirty="0"/>
              <a:t> +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O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	[</a:t>
            </a:r>
            <a:r>
              <a:rPr lang="en-US" sz="2400" dirty="0"/>
              <a:t>1</a:t>
            </a:r>
            <a:r>
              <a:rPr lang="en-US" sz="2400" dirty="0" smtClean="0"/>
              <a:t>]</a:t>
            </a:r>
          </a:p>
          <a:p>
            <a:pPr>
              <a:lnSpc>
                <a:spcPts val="3100"/>
              </a:lnSpc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400" b="1" dirty="0" smtClean="0"/>
              <a:t>Extension</a:t>
            </a:r>
            <a:endParaRPr lang="en-US" sz="2400" b="1" dirty="0"/>
          </a:p>
          <a:p>
            <a:pPr marL="457200" indent="-457200">
              <a:lnSpc>
                <a:spcPts val="3100"/>
              </a:lnSpc>
              <a:buClr>
                <a:srgbClr val="0070C0"/>
              </a:buClr>
              <a:buFont typeface="+mj-lt"/>
              <a:buAutoNum type="arabicPeriod" startAt="5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400" dirty="0" smtClean="0"/>
              <a:t>Identify </a:t>
            </a:r>
            <a:r>
              <a:rPr lang="en-US" sz="2400" dirty="0"/>
              <a:t>which are the acids and which are the bases in these </a:t>
            </a:r>
            <a:r>
              <a:rPr lang="en-US" sz="2400" dirty="0" smtClean="0"/>
              <a:t>equations.</a:t>
            </a:r>
            <a:br>
              <a:rPr lang="en-US" sz="2400" dirty="0" smtClean="0"/>
            </a:br>
            <a:r>
              <a:rPr lang="en-US" sz="2400" dirty="0" smtClean="0"/>
              <a:t>a</a:t>
            </a:r>
            <a:r>
              <a:rPr lang="en-US" sz="2400" dirty="0"/>
              <a:t>. HCOOH + HCI0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en-US" sz="2400" dirty="0">
                <a:sym typeface="Wingdings 3" panose="05040102010807070707" pitchFamily="18" charset="2"/>
              </a:rPr>
              <a:t></a:t>
            </a:r>
            <a:r>
              <a:rPr lang="en-US" sz="2400" dirty="0" smtClean="0"/>
              <a:t> HCOOH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+ </a:t>
            </a:r>
            <a:r>
              <a:rPr lang="en-US" sz="2400" dirty="0" smtClean="0"/>
              <a:t>CIO</a:t>
            </a:r>
            <a:r>
              <a:rPr lang="en-US" sz="2400" baseline="-25000" dirty="0" smtClean="0"/>
              <a:t>2</a:t>
            </a:r>
            <a:r>
              <a:rPr lang="en-US" sz="2400" baseline="30000" dirty="0" smtClean="0"/>
              <a:t>-</a:t>
            </a:r>
            <a:r>
              <a:rPr lang="en-US" sz="2400" dirty="0" smtClean="0"/>
              <a:t>	[2]</a:t>
            </a:r>
            <a:br>
              <a:rPr lang="en-US" sz="2400" dirty="0" smtClean="0"/>
            </a:br>
            <a:r>
              <a:rPr lang="en-US" sz="2400" dirty="0" smtClean="0"/>
              <a:t>b. NH</a:t>
            </a:r>
            <a:r>
              <a:rPr lang="en-US" sz="2400" baseline="-25000" dirty="0" smtClean="0"/>
              <a:t>4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+ 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</a:t>
            </a:r>
            <a:r>
              <a:rPr lang="en-US" sz="2400" dirty="0">
                <a:sym typeface="Wingdings 3" panose="05040102010807070707" pitchFamily="18" charset="2"/>
              </a:rPr>
              <a:t></a:t>
            </a:r>
            <a:r>
              <a:rPr lang="en-US" sz="2400" dirty="0" smtClean="0"/>
              <a:t>  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O + NH</a:t>
            </a:r>
            <a:r>
              <a:rPr lang="en-US" sz="2400" baseline="-25000" dirty="0" smtClean="0"/>
              <a:t>3</a:t>
            </a:r>
            <a:r>
              <a:rPr lang="en-US" sz="2400" dirty="0"/>
              <a:t>	</a:t>
            </a:r>
            <a:r>
              <a:rPr lang="en-US" sz="2400" baseline="30000" dirty="0"/>
              <a:t>	</a:t>
            </a:r>
            <a:r>
              <a:rPr lang="en-US" sz="2400" dirty="0" smtClean="0"/>
              <a:t>[</a:t>
            </a:r>
            <a:r>
              <a:rPr lang="en-US" sz="2400" dirty="0"/>
              <a:t>2]</a:t>
            </a:r>
            <a:endParaRPr lang="en-US" sz="2400" dirty="0" smtClean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59632" y="2780928"/>
            <a:ext cx="1080120" cy="648072"/>
            <a:chOff x="1115616" y="2348880"/>
            <a:chExt cx="864096" cy="368424"/>
          </a:xfrm>
        </p:grpSpPr>
        <p:sp>
          <p:nvSpPr>
            <p:cNvPr id="2" name="Arc 1"/>
            <p:cNvSpPr/>
            <p:nvPr/>
          </p:nvSpPr>
          <p:spPr>
            <a:xfrm>
              <a:off x="1115616" y="2348880"/>
              <a:ext cx="864096" cy="360040"/>
            </a:xfrm>
            <a:prstGeom prst="arc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Arc 6"/>
            <p:cNvSpPr/>
            <p:nvPr/>
          </p:nvSpPr>
          <p:spPr>
            <a:xfrm flipH="1">
              <a:off x="1179240" y="2348880"/>
              <a:ext cx="800472" cy="368424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Action Button: Back or Previous 9">
            <a:hlinkClick r:id="" action="ppaction://hlinkshowjump?jump=lastslideviewed" highlightClick="1"/>
          </p:cNvPr>
          <p:cNvSpPr/>
          <p:nvPr/>
        </p:nvSpPr>
        <p:spPr>
          <a:xfrm>
            <a:off x="8244408" y="2492896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0420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11.5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32453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/>
              <a:t>Complete these sentences about oxides using words from the </a:t>
            </a:r>
            <a:r>
              <a:rPr lang="en-US" sz="2000" dirty="0" smtClean="0"/>
              <a:t>list. </a:t>
            </a:r>
            <a:br>
              <a:rPr lang="en-US" sz="2000" dirty="0" smtClean="0"/>
            </a:br>
            <a:r>
              <a:rPr lang="en-US" sz="2000" dirty="0" smtClean="0"/>
              <a:t>acidic    alkaline     alkalis      basic     left      Periodic     right      water</a:t>
            </a:r>
            <a:br>
              <a:rPr lang="en-US" sz="2000" dirty="0" smtClean="0"/>
            </a:br>
            <a:r>
              <a:rPr lang="en-US" sz="2000" dirty="0" smtClean="0"/>
              <a:t>Oxides </a:t>
            </a:r>
            <a:r>
              <a:rPr lang="en-US" sz="2000" dirty="0"/>
              <a:t>of many metals on </a:t>
            </a:r>
            <a:r>
              <a:rPr lang="en-US" sz="2000" dirty="0" smtClean="0"/>
              <a:t>the ____________ of the</a:t>
            </a:r>
            <a:r>
              <a:rPr lang="en-US" sz="2000" dirty="0"/>
              <a:t> ____________ </a:t>
            </a:r>
            <a:r>
              <a:rPr lang="en-US" sz="2000" dirty="0" smtClean="0"/>
              <a:t>Table </a:t>
            </a:r>
            <a:r>
              <a:rPr lang="en-US" sz="2000" dirty="0"/>
              <a:t>react with acids. These are </a:t>
            </a:r>
            <a:r>
              <a:rPr lang="en-US" sz="2000" dirty="0" smtClean="0"/>
              <a:t>called</a:t>
            </a:r>
            <a:r>
              <a:rPr lang="en-US" sz="2000" dirty="0"/>
              <a:t> ____________ </a:t>
            </a:r>
            <a:r>
              <a:rPr lang="en-US" sz="2000" dirty="0" smtClean="0"/>
              <a:t>oxides.</a:t>
            </a:r>
            <a:br>
              <a:rPr lang="en-US" sz="2000" dirty="0" smtClean="0"/>
            </a:br>
            <a:r>
              <a:rPr lang="en-US" sz="2000" dirty="0" smtClean="0"/>
              <a:t>Some </a:t>
            </a:r>
            <a:r>
              <a:rPr lang="en-US" sz="2000" dirty="0"/>
              <a:t>of these oxides react </a:t>
            </a:r>
            <a:r>
              <a:rPr lang="en-US" sz="2000" dirty="0" smtClean="0"/>
              <a:t>with</a:t>
            </a:r>
            <a:r>
              <a:rPr lang="en-US" sz="2000" dirty="0"/>
              <a:t> ____________ </a:t>
            </a:r>
            <a:r>
              <a:rPr lang="en-US" sz="2000" dirty="0" smtClean="0"/>
              <a:t>to form </a:t>
            </a:r>
            <a:r>
              <a:rPr lang="en-US" sz="2000" dirty="0"/>
              <a:t>____________ </a:t>
            </a:r>
            <a:r>
              <a:rPr lang="en-US" sz="2000" dirty="0" smtClean="0"/>
              <a:t>solutions</a:t>
            </a:r>
            <a:r>
              <a:rPr lang="en-US" sz="2000" dirty="0"/>
              <a:t>. Oxides of many non-metals on </a:t>
            </a:r>
            <a:r>
              <a:rPr lang="en-US" sz="2000" dirty="0" smtClean="0"/>
              <a:t>the</a:t>
            </a:r>
            <a:r>
              <a:rPr lang="en-US" sz="2000" dirty="0"/>
              <a:t> ____________ </a:t>
            </a:r>
            <a:r>
              <a:rPr lang="en-US" sz="2000" dirty="0" smtClean="0"/>
              <a:t>of </a:t>
            </a:r>
            <a:r>
              <a:rPr lang="en-US" sz="2000" dirty="0"/>
              <a:t>the Periodic Table react </a:t>
            </a:r>
            <a:r>
              <a:rPr lang="en-US" sz="2000" dirty="0" smtClean="0"/>
              <a:t>with</a:t>
            </a:r>
            <a:r>
              <a:rPr lang="en-US" sz="2000" dirty="0"/>
              <a:t> ____________ </a:t>
            </a:r>
            <a:r>
              <a:rPr lang="en-US" sz="2000" dirty="0" smtClean="0"/>
              <a:t>.</a:t>
            </a:r>
            <a:r>
              <a:rPr lang="en-US" sz="2000" dirty="0"/>
              <a:t>These are called acidic oxides. Many of these oxides </a:t>
            </a:r>
            <a:r>
              <a:rPr lang="en-US" sz="2000" dirty="0" smtClean="0"/>
              <a:t>react with </a:t>
            </a:r>
            <a:r>
              <a:rPr lang="en-US" sz="2000" dirty="0"/>
              <a:t>water to </a:t>
            </a:r>
            <a:r>
              <a:rPr lang="en-US" sz="2000" dirty="0" smtClean="0"/>
              <a:t>form __________ solutions.	[</a:t>
            </a:r>
            <a:r>
              <a:rPr lang="en-US" sz="2000" dirty="0"/>
              <a:t>8]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these equations to show the reactions of some oxides with either acids or </a:t>
            </a:r>
            <a:r>
              <a:rPr lang="en-US" sz="2000" dirty="0" smtClean="0"/>
              <a:t>bases.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err="1" smtClean="0"/>
              <a:t>MgO</a:t>
            </a:r>
            <a:r>
              <a:rPr lang="en-US" sz="2000" dirty="0" smtClean="0"/>
              <a:t> + ________ HCI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/>
              <a:t>  </a:t>
            </a:r>
            <a:r>
              <a:rPr lang="en-US" sz="2000" dirty="0" smtClean="0"/>
              <a:t>______________+ ______________ </a:t>
            </a:r>
            <a:r>
              <a:rPr lang="en-US" sz="2000" dirty="0"/>
              <a:t>	[</a:t>
            </a:r>
            <a:r>
              <a:rPr lang="en-US" sz="2000" dirty="0" smtClean="0"/>
              <a:t>2]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SO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________ </a:t>
            </a:r>
            <a:r>
              <a:rPr lang="en-US" sz="2000" dirty="0" err="1" smtClean="0"/>
              <a:t>NaOH</a:t>
            </a:r>
            <a:r>
              <a:rPr lang="en-US" sz="2000" dirty="0" smtClean="0"/>
              <a:t>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Na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SO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+_____________________	[2]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err="1" smtClean="0"/>
              <a:t>CuO</a:t>
            </a:r>
            <a:r>
              <a:rPr lang="en-US" sz="2000" dirty="0" smtClean="0"/>
              <a:t> </a:t>
            </a:r>
            <a:r>
              <a:rPr lang="en-US" sz="2000" dirty="0"/>
              <a:t>+ 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SO</a:t>
            </a:r>
            <a:r>
              <a:rPr lang="en-US" sz="2000" baseline="-25000" dirty="0" smtClean="0"/>
              <a:t>4</a:t>
            </a:r>
            <a:r>
              <a:rPr lang="en-US" sz="2000" dirty="0">
                <a:sym typeface="Wingdings 3" panose="05040102010807070707" pitchFamily="18" charset="2"/>
              </a:rPr>
              <a:t> </a:t>
            </a:r>
            <a:r>
              <a:rPr lang="en-US" sz="2000" dirty="0" smtClean="0">
                <a:sym typeface="Wingdings 3" panose="05040102010807070707" pitchFamily="18" charset="2"/>
              </a:rPr>
              <a:t></a:t>
            </a:r>
            <a:r>
              <a:rPr lang="en-US" sz="2000" dirty="0"/>
              <a:t> </a:t>
            </a:r>
            <a:r>
              <a:rPr lang="en-US" sz="2000" dirty="0" smtClean="0"/>
              <a:t>____________________+ _______________ </a:t>
            </a:r>
            <a:r>
              <a:rPr lang="en-US" sz="2000" dirty="0"/>
              <a:t>	[2]</a:t>
            </a:r>
            <a:endParaRPr lang="en-US" sz="2000" baseline="-25000" dirty="0" smtClean="0"/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smtClean="0"/>
              <a:t>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________ </a:t>
            </a:r>
            <a:r>
              <a:rPr lang="en-US" sz="2000" dirty="0" err="1" smtClean="0"/>
              <a:t>NaOH</a:t>
            </a:r>
            <a:r>
              <a:rPr lang="en-US" sz="2000" dirty="0" smtClean="0"/>
              <a:t>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Na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+ ____________________	[2] 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err="1" smtClean="0"/>
              <a:t>ZnO</a:t>
            </a:r>
            <a:r>
              <a:rPr lang="en-US" sz="2000" dirty="0" smtClean="0"/>
              <a:t> +.HNO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 3" panose="05040102010807070707" pitchFamily="18" charset="2"/>
              </a:rPr>
              <a:t> </a:t>
            </a:r>
            <a:r>
              <a:rPr lang="en-US" sz="2000" dirty="0" smtClean="0"/>
              <a:t>__________________+ __________________ </a:t>
            </a:r>
            <a:r>
              <a:rPr lang="en-US" sz="2000" dirty="0"/>
              <a:t>	[2]</a:t>
            </a:r>
            <a:endParaRPr lang="en-US" sz="2000" dirty="0" smtClean="0"/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00" dirty="0" err="1" smtClean="0"/>
              <a:t>CaO</a:t>
            </a:r>
            <a:r>
              <a:rPr lang="en-US" sz="2000" dirty="0" smtClean="0"/>
              <a:t> </a:t>
            </a:r>
            <a:r>
              <a:rPr lang="en-US" sz="2000" dirty="0"/>
              <a:t>+ 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S0</a:t>
            </a:r>
            <a:r>
              <a:rPr lang="en-US" sz="2000" baseline="-25000" dirty="0" smtClean="0"/>
              <a:t>4</a:t>
            </a:r>
            <a:r>
              <a:rPr lang="en-US" sz="2000" dirty="0">
                <a:sym typeface="Wingdings 3" panose="05040102010807070707" pitchFamily="18" charset="2"/>
              </a:rPr>
              <a:t>  </a:t>
            </a:r>
            <a:r>
              <a:rPr lang="en-US" sz="2000" dirty="0"/>
              <a:t>__________________+ __________________ 	[2]</a:t>
            </a:r>
            <a:endParaRPr lang="en-US" sz="2000" dirty="0" smtClean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ction Button: Back or Previous 9">
            <a:hlinkClick r:id="" action="ppaction://hlinkshowjump?jump=lastslideviewed" highlightClick="1"/>
          </p:cNvPr>
          <p:cNvSpPr/>
          <p:nvPr/>
        </p:nvSpPr>
        <p:spPr>
          <a:xfrm>
            <a:off x="8244408" y="305884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243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11.5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3553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/>
              <a:t>Complete these equations to show the reactions of some oxides with water to form acids or </a:t>
            </a:r>
            <a:r>
              <a:rPr lang="en-US" sz="2200" dirty="0" smtClean="0"/>
              <a:t>alkalis.</a:t>
            </a:r>
            <a:br>
              <a:rPr lang="en-US" sz="2200" dirty="0" smtClean="0"/>
            </a:br>
            <a:r>
              <a:rPr lang="en-US" sz="2200" dirty="0" smtClean="0"/>
              <a:t>a</a:t>
            </a:r>
            <a:r>
              <a:rPr lang="en-US" sz="2200" dirty="0"/>
              <a:t>. </a:t>
            </a:r>
            <a:r>
              <a:rPr lang="en-US" sz="2200" dirty="0" smtClean="0"/>
              <a:t>SO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+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 </a:t>
            </a:r>
            <a:r>
              <a:rPr lang="en-US" sz="2400" dirty="0" smtClean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___________________________________	 </a:t>
            </a:r>
            <a:r>
              <a:rPr lang="en-US" sz="2200" dirty="0"/>
              <a:t>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dirty="0" smtClean="0"/>
              <a:t>b</a:t>
            </a:r>
            <a:r>
              <a:rPr lang="en-US" sz="2200" dirty="0"/>
              <a:t>. </a:t>
            </a:r>
            <a:r>
              <a:rPr lang="en-US" sz="2200" dirty="0" smtClean="0"/>
              <a:t>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+ H</a:t>
            </a:r>
            <a:r>
              <a:rPr lang="en-US" sz="2200" baseline="-25000" dirty="0"/>
              <a:t>2</a:t>
            </a:r>
            <a:r>
              <a:rPr lang="en-US" sz="2200" dirty="0"/>
              <a:t>O-</a:t>
            </a:r>
            <a:r>
              <a:rPr lang="en-US" sz="2200" dirty="0" smtClean="0"/>
              <a:t>+ _________________+ ________________ </a:t>
            </a:r>
            <a:r>
              <a:rPr lang="en-US" sz="2200" dirty="0"/>
              <a:t>	</a:t>
            </a:r>
            <a:r>
              <a:rPr lang="en-US" sz="2200" dirty="0" smtClean="0"/>
              <a:t>[1]</a:t>
            </a:r>
            <a:br>
              <a:rPr lang="en-US" sz="2200" dirty="0" smtClean="0"/>
            </a:br>
            <a:r>
              <a:rPr lang="en-US" sz="2200" dirty="0" smtClean="0"/>
              <a:t>c</a:t>
            </a:r>
            <a:r>
              <a:rPr lang="en-US" sz="2200" dirty="0"/>
              <a:t>. </a:t>
            </a:r>
            <a:r>
              <a:rPr lang="en-US" sz="2200" dirty="0" err="1"/>
              <a:t>CaO</a:t>
            </a:r>
            <a:r>
              <a:rPr lang="en-US" sz="2200" dirty="0"/>
              <a:t> +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 </a:t>
            </a:r>
            <a:r>
              <a:rPr lang="en-US" sz="2400" dirty="0" smtClean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__________________________________	 </a:t>
            </a:r>
            <a:r>
              <a:rPr lang="en-US" sz="2200" dirty="0"/>
              <a:t>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dirty="0" smtClean="0"/>
              <a:t>d</a:t>
            </a:r>
            <a:r>
              <a:rPr lang="en-US" sz="2200" dirty="0"/>
              <a:t>. </a:t>
            </a:r>
            <a:r>
              <a:rPr lang="en-US" sz="2200" dirty="0" smtClean="0"/>
              <a:t>P</a:t>
            </a:r>
            <a:r>
              <a:rPr lang="en-US" sz="2200" baseline="-25000" dirty="0" smtClean="0"/>
              <a:t>4</a:t>
            </a:r>
            <a:r>
              <a:rPr lang="en-US" sz="2200" dirty="0" smtClean="0"/>
              <a:t>O</a:t>
            </a:r>
            <a:r>
              <a:rPr lang="en-US" sz="2200" baseline="-25000" dirty="0" smtClean="0"/>
              <a:t>5</a:t>
            </a:r>
            <a:r>
              <a:rPr lang="en-US" sz="2200" dirty="0" smtClean="0"/>
              <a:t> + _______ 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</a:t>
            </a:r>
            <a:r>
              <a:rPr lang="en-US" sz="2400" dirty="0">
                <a:sym typeface="Wingdings 3" panose="05040102010807070707" pitchFamily="18" charset="2"/>
              </a:rPr>
              <a:t> </a:t>
            </a:r>
            <a:r>
              <a:rPr lang="en-US" sz="2400" dirty="0" smtClean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_________ H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PO</a:t>
            </a:r>
            <a:r>
              <a:rPr lang="en-US" sz="2200" baseline="-25000" dirty="0" smtClean="0"/>
              <a:t>3 </a:t>
            </a:r>
            <a:r>
              <a:rPr lang="en-US" sz="2200" dirty="0" smtClean="0"/>
              <a:t> 	[2]</a:t>
            </a:r>
            <a:br>
              <a:rPr lang="en-US" sz="2200" dirty="0" smtClean="0"/>
            </a:br>
            <a:r>
              <a:rPr lang="en-US" sz="2200" dirty="0" smtClean="0"/>
              <a:t>e</a:t>
            </a:r>
            <a:r>
              <a:rPr lang="en-US" sz="2200" dirty="0"/>
              <a:t>. </a:t>
            </a:r>
            <a:r>
              <a:rPr lang="en-US" sz="2200" dirty="0" smtClean="0"/>
              <a:t>Na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 </a:t>
            </a:r>
            <a:r>
              <a:rPr lang="en-US" sz="2200" dirty="0"/>
              <a:t>+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 </a:t>
            </a:r>
            <a:r>
              <a:rPr lang="en-US" sz="2400" dirty="0" smtClean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_________________________________	[</a:t>
            </a:r>
            <a:r>
              <a:rPr lang="en-US" sz="2200" dirty="0"/>
              <a:t>2]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Some </a:t>
            </a:r>
            <a:r>
              <a:rPr lang="en-US" sz="2200" dirty="0"/>
              <a:t>oxides react with both acids and alkalis. What is the term used to describe </a:t>
            </a:r>
            <a:r>
              <a:rPr lang="en-US" sz="2200" dirty="0" smtClean="0"/>
              <a:t>these oxides?		[</a:t>
            </a:r>
            <a:r>
              <a:rPr lang="en-US" sz="2200" dirty="0"/>
              <a:t>1</a:t>
            </a:r>
            <a:r>
              <a:rPr lang="en-US" sz="2200" dirty="0" smtClean="0"/>
              <a:t>]</a:t>
            </a:r>
          </a:p>
          <a:p>
            <a:pPr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b="1" dirty="0" smtClean="0"/>
              <a:t>Extension</a:t>
            </a:r>
            <a:endParaRPr lang="en-US" sz="2200" b="1" dirty="0"/>
          </a:p>
          <a:p>
            <a:pPr marL="457200" indent="-457200">
              <a:buClr>
                <a:srgbClr val="0070C0"/>
              </a:buClr>
              <a:buFont typeface="+mj-lt"/>
              <a:buAutoNum type="arabicPeriod" startAt="5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 equations for these reactions of zinc and </a:t>
            </a:r>
            <a:r>
              <a:rPr lang="en-US" sz="2200" dirty="0" err="1"/>
              <a:t>aluminium</a:t>
            </a:r>
            <a:r>
              <a:rPr lang="en-US" sz="2200" dirty="0"/>
              <a:t> oxides,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 __________ + __________ KOH </a:t>
            </a:r>
            <a:r>
              <a:rPr lang="en-US" sz="2400" dirty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K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ZnO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+ __________	[2]</a:t>
            </a:r>
            <a:br>
              <a:rPr lang="en-US" sz="2200" dirty="0" smtClean="0"/>
            </a:br>
            <a:r>
              <a:rPr lang="en-US" sz="2200" dirty="0" smtClean="0"/>
              <a:t>b</a:t>
            </a:r>
            <a:r>
              <a:rPr lang="en-US" sz="2200" dirty="0"/>
              <a:t>. </a:t>
            </a:r>
            <a:r>
              <a:rPr lang="en-US" sz="2200" dirty="0" smtClean="0"/>
              <a:t>Al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+ _____________ HCI </a:t>
            </a:r>
            <a:r>
              <a:rPr lang="en-US" sz="2400" dirty="0" smtClean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_________ + __________	[2]</a:t>
            </a:r>
            <a:br>
              <a:rPr lang="en-US" sz="2200" dirty="0" smtClean="0"/>
            </a:br>
            <a:r>
              <a:rPr lang="en-US" sz="2200" dirty="0" smtClean="0"/>
              <a:t>c</a:t>
            </a:r>
            <a:r>
              <a:rPr lang="en-US" sz="2200" dirty="0"/>
              <a:t>. </a:t>
            </a:r>
            <a:r>
              <a:rPr lang="en-US" sz="2200" dirty="0" smtClean="0"/>
              <a:t>Al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+ ____________ </a:t>
            </a:r>
            <a:r>
              <a:rPr lang="en-US" sz="2400" dirty="0">
                <a:sym typeface="Wingdings 3" panose="05040102010807070707" pitchFamily="18" charset="2"/>
              </a:rPr>
              <a:t></a:t>
            </a:r>
            <a:r>
              <a:rPr lang="en-US" sz="2200" dirty="0" smtClean="0"/>
              <a:t> 2NaAIO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+ _________________	[2]</a:t>
            </a:r>
            <a:endParaRPr lang="en-US" sz="220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458112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6879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11.6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09370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30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Zinc </a:t>
            </a:r>
            <a:r>
              <a:rPr lang="en-US" sz="2200" dirty="0"/>
              <a:t>sulfate can be made by first warming sulfuric acid with excess </a:t>
            </a:r>
            <a:r>
              <a:rPr lang="en-US" sz="2200" dirty="0" smtClean="0"/>
              <a:t>zinc. How </a:t>
            </a:r>
            <a:r>
              <a:rPr lang="en-US" sz="2200" dirty="0"/>
              <a:t>is a solution of zinc sulfate obtained from the reaction mixture</a:t>
            </a:r>
            <a:r>
              <a:rPr lang="en-US" sz="2200" dirty="0" smtClean="0"/>
              <a:t>?			[</a:t>
            </a:r>
            <a:r>
              <a:rPr lang="en-US" sz="2200" dirty="0"/>
              <a:t>1]</a:t>
            </a:r>
          </a:p>
          <a:p>
            <a:pPr marL="457200" indent="-457200">
              <a:lnSpc>
                <a:spcPts val="3000"/>
              </a:lnSpc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Crystals </a:t>
            </a:r>
            <a:r>
              <a:rPr lang="en-US" sz="2200" dirty="0"/>
              <a:t>of copper(</a:t>
            </a:r>
            <a:r>
              <a:rPr lang="en-US" sz="2200" dirty="0" err="1"/>
              <a:t>ll</a:t>
            </a:r>
            <a:r>
              <a:rPr lang="en-US" sz="2200" dirty="0"/>
              <a:t>) sulfate can be made by warming excess copper(</a:t>
            </a:r>
            <a:r>
              <a:rPr lang="en-US" sz="2200" dirty="0" err="1"/>
              <a:t>ll</a:t>
            </a:r>
            <a:r>
              <a:rPr lang="en-US" sz="2200" dirty="0"/>
              <a:t>) carbonate with sulfuric acid. Put the following stages in the correct order.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Allow </a:t>
            </a:r>
            <a:r>
              <a:rPr lang="en-US" sz="2200" dirty="0"/>
              <a:t>the solution to cool and deposit crystals.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Pour </a:t>
            </a:r>
            <a:r>
              <a:rPr lang="en-US" sz="2200" dirty="0"/>
              <a:t>the filtrate into an evaporating basin.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Wash </a:t>
            </a:r>
            <a:r>
              <a:rPr lang="en-US" sz="2200" dirty="0"/>
              <a:t>and dry the crystals.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Filter </a:t>
            </a:r>
            <a:r>
              <a:rPr lang="en-US" sz="2200" dirty="0"/>
              <a:t>the mixture to remove excess copper(</a:t>
            </a:r>
            <a:r>
              <a:rPr lang="en-US" sz="2200" dirty="0" err="1"/>
              <a:t>ll</a:t>
            </a:r>
            <a:r>
              <a:rPr lang="en-US" sz="2200" dirty="0"/>
              <a:t>) carbonate.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Warm </a:t>
            </a:r>
            <a:r>
              <a:rPr lang="en-US" sz="2200" dirty="0"/>
              <a:t>the filtrate until the solution is very concentrated.</a:t>
            </a:r>
          </a:p>
          <a:p>
            <a:pPr marL="896938" indent="-457200">
              <a:lnSpc>
                <a:spcPts val="3000"/>
              </a:lnSpc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Filter </a:t>
            </a:r>
            <a:r>
              <a:rPr lang="en-US" sz="2200" dirty="0"/>
              <a:t>off the </a:t>
            </a:r>
            <a:r>
              <a:rPr lang="en-US" sz="2200" dirty="0" smtClean="0"/>
              <a:t>crystals.</a:t>
            </a:r>
          </a:p>
          <a:p>
            <a:pPr marL="439738">
              <a:lnSpc>
                <a:spcPts val="3000"/>
              </a:lnSpc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order </a:t>
            </a:r>
            <a:r>
              <a:rPr lang="en-US" sz="2200" dirty="0" smtClean="0"/>
              <a:t>is _______________________________________	[2]</a:t>
            </a:r>
            <a:endParaRPr lang="en-US" sz="220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328498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3166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11.6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200" dirty="0"/>
              <a:t>The diagram shows the first three stages in making a </a:t>
            </a:r>
            <a:r>
              <a:rPr lang="en-US" sz="2200" dirty="0" smtClean="0"/>
              <a:t>soluble</a:t>
            </a:r>
            <a:br>
              <a:rPr lang="en-US" sz="2200" dirty="0" smtClean="0"/>
            </a:br>
            <a:r>
              <a:rPr lang="en-US" sz="2200" dirty="0" smtClean="0"/>
              <a:t>salt </a:t>
            </a:r>
            <a:r>
              <a:rPr lang="en-US" sz="2200" dirty="0"/>
              <a:t>(sodium chloride) by </a:t>
            </a:r>
            <a:r>
              <a:rPr lang="en-US" sz="2200" dirty="0" err="1"/>
              <a:t>neutralising</a:t>
            </a:r>
            <a:r>
              <a:rPr lang="en-US" sz="2200" dirty="0"/>
              <a:t> an alkali (sodium hydroxide) with an acid (hydrochloric acid).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Describe the next three stages of the procedure to get </a:t>
            </a:r>
            <a:r>
              <a:rPr lang="en-US" sz="2200" dirty="0" err="1"/>
              <a:t>colourless</a:t>
            </a:r>
            <a:r>
              <a:rPr lang="en-US" sz="2200" dirty="0"/>
              <a:t> crystals of sodium chloride</a:t>
            </a:r>
            <a:r>
              <a:rPr lang="en-US" sz="2200" dirty="0" smtClean="0"/>
              <a:t>.</a:t>
            </a:r>
            <a:br>
              <a:rPr lang="en-US" sz="2200" dirty="0" smtClean="0"/>
            </a:br>
            <a:r>
              <a:rPr lang="en-US" sz="2200" dirty="0" smtClean="0"/>
              <a:t>_______________________________________________________________________________________________________________________________________________________	[3]</a:t>
            </a:r>
            <a:endParaRPr lang="en-US" sz="220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276872"/>
            <a:ext cx="8424936" cy="2448272"/>
          </a:xfrm>
          <a:prstGeom prst="rect">
            <a:avLst/>
          </a:prstGeom>
        </p:spPr>
      </p:pic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176270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4114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11.6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9381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1966913" algn="l"/>
                <a:tab pos="8523288" algn="r"/>
              </a:tabLst>
            </a:pPr>
            <a:r>
              <a:rPr lang="en-US" sz="3900" b="1" dirty="0" smtClean="0"/>
              <a:t>Extension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 startAt="4"/>
              <a:tabLst>
                <a:tab pos="1966913" algn="l"/>
                <a:tab pos="8523288" algn="r"/>
              </a:tabLst>
            </a:pPr>
            <a:r>
              <a:rPr lang="en-US" sz="3900" dirty="0" smtClean="0"/>
              <a:t>Use </a:t>
            </a:r>
            <a:r>
              <a:rPr lang="en-US" sz="3900" dirty="0"/>
              <a:t>books or the internet to help you answer these </a:t>
            </a:r>
            <a:r>
              <a:rPr lang="en-US" sz="3900" dirty="0" smtClean="0"/>
              <a:t>questions.</a:t>
            </a:r>
          </a:p>
          <a:p>
            <a:pPr marL="1173163" indent="-552450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8523288" algn="r"/>
              </a:tabLst>
            </a:pPr>
            <a:r>
              <a:rPr lang="en-US" sz="3900" dirty="0" smtClean="0"/>
              <a:t>Why </a:t>
            </a:r>
            <a:r>
              <a:rPr lang="en-US" sz="3900" dirty="0"/>
              <a:t>should you not heat copper(</a:t>
            </a:r>
            <a:r>
              <a:rPr lang="en-US" sz="3900" dirty="0" err="1"/>
              <a:t>ll</a:t>
            </a:r>
            <a:r>
              <a:rPr lang="en-US" sz="3900" dirty="0"/>
              <a:t>) nitrate strongly when drying the crystals</a:t>
            </a:r>
            <a:r>
              <a:rPr lang="en-US" sz="3900" dirty="0" smtClean="0"/>
              <a:t>?	[2]</a:t>
            </a:r>
          </a:p>
          <a:p>
            <a:pPr marL="1173163" indent="-552450">
              <a:buClr>
                <a:srgbClr val="0070C0"/>
              </a:buClr>
              <a:buFont typeface="+mj-lt"/>
              <a:buAutoNum type="alphaLcPeriod"/>
              <a:tabLst>
                <a:tab pos="1966913" algn="l"/>
                <a:tab pos="8523288" algn="r"/>
              </a:tabLst>
            </a:pPr>
            <a:r>
              <a:rPr lang="en-US" sz="3900" dirty="0" smtClean="0"/>
              <a:t>Why </a:t>
            </a:r>
            <a:r>
              <a:rPr lang="en-US" sz="3900" dirty="0"/>
              <a:t>should you not use the titration method when preparing crystals of zinc sulfate</a:t>
            </a:r>
            <a:r>
              <a:rPr lang="en-US" sz="3900" dirty="0" smtClean="0"/>
              <a:t>?	[</a:t>
            </a:r>
            <a:r>
              <a:rPr lang="en-US" sz="3900" dirty="0"/>
              <a:t>2]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485904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50281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11.7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37685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Complete </a:t>
            </a:r>
            <a:r>
              <a:rPr lang="en-US" sz="2020" dirty="0"/>
              <a:t>these sentences about solubility using words from the </a:t>
            </a:r>
            <a:r>
              <a:rPr lang="en-US" sz="2020" dirty="0" smtClean="0"/>
              <a:t>list.</a:t>
            </a:r>
            <a:br>
              <a:rPr lang="en-US" sz="2020" dirty="0" smtClean="0"/>
            </a:br>
            <a:r>
              <a:rPr lang="en-US" sz="2020" b="1" dirty="0" smtClean="0"/>
              <a:t>ammonium      carbonates      compounds      hydroxides </a:t>
            </a:r>
            <a:br>
              <a:rPr lang="en-US" sz="2020" b="1" dirty="0" smtClean="0"/>
            </a:br>
            <a:r>
              <a:rPr lang="en-US" sz="2020" b="1" dirty="0" smtClean="0"/>
              <a:t>nitrates            precipitate       solutions</a:t>
            </a:r>
            <a:r>
              <a:rPr lang="en-US" sz="2020" dirty="0" smtClean="0"/>
              <a:t/>
            </a:r>
            <a:br>
              <a:rPr lang="en-US" sz="2020" dirty="0" smtClean="0"/>
            </a:br>
            <a:r>
              <a:rPr lang="en-US" sz="2020" dirty="0" smtClean="0"/>
              <a:t>Salts </a:t>
            </a:r>
            <a:r>
              <a:rPr lang="en-US" sz="2020" dirty="0"/>
              <a:t>such </a:t>
            </a:r>
            <a:r>
              <a:rPr lang="en-US" sz="2020" dirty="0" smtClean="0"/>
              <a:t>as __________________, </a:t>
            </a:r>
            <a:r>
              <a:rPr lang="en-US" sz="2020" dirty="0"/>
              <a:t>sodium salts, </a:t>
            </a:r>
            <a:r>
              <a:rPr lang="en-US" sz="2020" dirty="0" smtClean="0"/>
              <a:t>and _________________ salts </a:t>
            </a:r>
            <a:r>
              <a:rPr lang="en-US" sz="2020" dirty="0"/>
              <a:t>are soluble in </a:t>
            </a:r>
            <a:r>
              <a:rPr lang="en-US" sz="2020" dirty="0" smtClean="0"/>
              <a:t>water. Many</a:t>
            </a:r>
            <a:r>
              <a:rPr lang="en-US" sz="2020" dirty="0"/>
              <a:t> _________________ </a:t>
            </a:r>
            <a:r>
              <a:rPr lang="en-US" sz="2020" dirty="0" smtClean="0"/>
              <a:t>and</a:t>
            </a:r>
            <a:r>
              <a:rPr lang="en-US" sz="2020" dirty="0"/>
              <a:t> _________________ </a:t>
            </a:r>
            <a:r>
              <a:rPr lang="en-US" sz="2020" dirty="0" smtClean="0"/>
              <a:t>are </a:t>
            </a:r>
            <a:r>
              <a:rPr lang="en-US" sz="2020" dirty="0"/>
              <a:t>insoluble, except those from Group I. An insoluble </a:t>
            </a:r>
            <a:r>
              <a:rPr lang="en-US" sz="2020" dirty="0" smtClean="0"/>
              <a:t>substance formed </a:t>
            </a:r>
            <a:r>
              <a:rPr lang="en-US" sz="2020" dirty="0"/>
              <a:t>when </a:t>
            </a:r>
            <a:r>
              <a:rPr lang="en-US" sz="2020" dirty="0" smtClean="0"/>
              <a:t>two</a:t>
            </a:r>
            <a:r>
              <a:rPr lang="en-US" sz="2020" dirty="0"/>
              <a:t> _________________ </a:t>
            </a:r>
            <a:r>
              <a:rPr lang="en-US" sz="2020" dirty="0" smtClean="0"/>
              <a:t>of soluble</a:t>
            </a:r>
            <a:r>
              <a:rPr lang="en-US" sz="2020" dirty="0"/>
              <a:t> _________________ </a:t>
            </a:r>
            <a:r>
              <a:rPr lang="en-US" sz="2020" dirty="0" smtClean="0"/>
              <a:t>are </a:t>
            </a:r>
            <a:r>
              <a:rPr lang="en-US" sz="2020" dirty="0"/>
              <a:t>mixed is called </a:t>
            </a:r>
            <a:r>
              <a:rPr lang="en-US" sz="2020" dirty="0" smtClean="0"/>
              <a:t>a</a:t>
            </a:r>
            <a:r>
              <a:rPr lang="en-US" sz="2020" dirty="0"/>
              <a:t> </a:t>
            </a:r>
            <a:r>
              <a:rPr lang="en-US" sz="2020" dirty="0" smtClean="0"/>
              <a:t>_________________. 		</a:t>
            </a:r>
            <a:r>
              <a:rPr lang="en-US" sz="2020" b="1" dirty="0" smtClean="0"/>
              <a:t>[</a:t>
            </a:r>
            <a:r>
              <a:rPr lang="en-US" sz="2020" b="1" dirty="0"/>
              <a:t>7]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Crystals </a:t>
            </a:r>
            <a:r>
              <a:rPr lang="en-US" sz="2020" dirty="0"/>
              <a:t>of lead iodide can be made from solutions of lead nitrate and potassium iodide. Put the following stages in the correct order.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Filter </a:t>
            </a:r>
            <a:r>
              <a:rPr lang="en-US" sz="2020" dirty="0"/>
              <a:t>the mixture.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Make </a:t>
            </a:r>
            <a:r>
              <a:rPr lang="en-US" sz="2020" dirty="0"/>
              <a:t>up aqueous solutions of lead nitrate and potassium iodide.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Dry </a:t>
            </a:r>
            <a:r>
              <a:rPr lang="en-US" sz="2020" dirty="0"/>
              <a:t>the residue of lead iodide in a warm oven.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Rinse </a:t>
            </a:r>
            <a:r>
              <a:rPr lang="en-US" sz="2020" dirty="0"/>
              <a:t>the residue on the filter paper with distilled water.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U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2020" dirty="0" smtClean="0"/>
              <a:t>Mix </a:t>
            </a:r>
            <a:r>
              <a:rPr lang="en-US" sz="2020" dirty="0"/>
              <a:t>the solutions. A yellow precipitate </a:t>
            </a:r>
            <a:r>
              <a:rPr lang="en-US" sz="2020" dirty="0" smtClean="0"/>
              <a:t>forms.</a:t>
            </a:r>
            <a:br>
              <a:rPr lang="en-US" sz="2020" dirty="0" smtClean="0"/>
            </a:br>
            <a:r>
              <a:rPr lang="en-US" sz="2020" dirty="0" smtClean="0"/>
              <a:t>The </a:t>
            </a:r>
            <a:r>
              <a:rPr lang="en-US" sz="2020" dirty="0"/>
              <a:t>order is  </a:t>
            </a:r>
            <a:r>
              <a:rPr lang="en-US" sz="2020" dirty="0" smtClean="0"/>
              <a:t>___________________________________	  </a:t>
            </a:r>
            <a:r>
              <a:rPr lang="en-US" sz="2020" dirty="0"/>
              <a:t>[2]</a:t>
            </a:r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5517232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2654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11.7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7226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840" dirty="0" smtClean="0"/>
              <a:t>a</a:t>
            </a:r>
            <a:r>
              <a:rPr lang="en-US" sz="1840" dirty="0"/>
              <a:t>. The equation below shows the ions present in the reactants and </a:t>
            </a: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>products </a:t>
            </a:r>
            <a:r>
              <a:rPr lang="en-US" sz="1840" dirty="0"/>
              <a:t>of a precipitation </a:t>
            </a:r>
            <a:r>
              <a:rPr lang="en-US" sz="1840" dirty="0" smtClean="0"/>
              <a:t>reaction.</a:t>
            </a:r>
            <a:br>
              <a:rPr lang="en-US" sz="1840" dirty="0" smtClean="0"/>
            </a:br>
            <a:r>
              <a:rPr lang="en-US" sz="1840" b="1" dirty="0" smtClean="0">
                <a:solidFill>
                  <a:srgbClr val="FF0000"/>
                </a:solidFill>
              </a:rPr>
              <a:t>Ag</a:t>
            </a:r>
            <a:r>
              <a:rPr lang="en-US" sz="1840" b="1" baseline="30000" dirty="0">
                <a:solidFill>
                  <a:srgbClr val="FF0000"/>
                </a:solidFill>
              </a:rPr>
              <a:t>+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</a:t>
            </a:r>
            <a:r>
              <a:rPr lang="en-US" sz="1840" b="1" dirty="0" smtClean="0">
                <a:solidFill>
                  <a:srgbClr val="FF0000"/>
                </a:solidFill>
              </a:rPr>
              <a:t>N0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84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1840" b="1" dirty="0" smtClean="0">
                <a:solidFill>
                  <a:srgbClr val="FF0000"/>
                </a:solidFill>
              </a:rPr>
              <a:t>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K</a:t>
            </a:r>
            <a:r>
              <a:rPr lang="en-US" sz="1840" b="1" baseline="30000" dirty="0">
                <a:solidFill>
                  <a:srgbClr val="FF0000"/>
                </a:solidFill>
              </a:rPr>
              <a:t>+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Br(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</a:t>
            </a:r>
            <a:r>
              <a:rPr lang="en-US" sz="184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840" b="1" dirty="0" smtClean="0">
                <a:solidFill>
                  <a:srgbClr val="FF0000"/>
                </a:solidFill>
              </a:rPr>
              <a:t> </a:t>
            </a:r>
            <a:r>
              <a:rPr lang="en-US" sz="1840" b="1" dirty="0" err="1">
                <a:solidFill>
                  <a:srgbClr val="FF0000"/>
                </a:solidFill>
              </a:rPr>
              <a:t>AgBr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>
                <a:solidFill>
                  <a:srgbClr val="FF0000"/>
                </a:solidFill>
              </a:rPr>
              <a:t>s</a:t>
            </a:r>
            <a:r>
              <a:rPr lang="en-US" sz="1840" b="1" dirty="0">
                <a:solidFill>
                  <a:srgbClr val="FF0000"/>
                </a:solidFill>
              </a:rPr>
              <a:t>) + </a:t>
            </a:r>
            <a:r>
              <a:rPr lang="en-US" sz="1840" b="1" dirty="0" smtClean="0">
                <a:solidFill>
                  <a:srgbClr val="FF0000"/>
                </a:solidFill>
              </a:rPr>
              <a:t>NO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840" b="1" dirty="0" smtClean="0">
                <a:solidFill>
                  <a:srgbClr val="FF0000"/>
                </a:solidFill>
              </a:rPr>
              <a:t> 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K</a:t>
            </a:r>
            <a:r>
              <a:rPr lang="en-US" sz="1840" b="1" baseline="30000" dirty="0">
                <a:solidFill>
                  <a:srgbClr val="FF0000"/>
                </a:solidFill>
              </a:rPr>
              <a:t>+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 err="1" smtClean="0">
                <a:solidFill>
                  <a:srgbClr val="FF0000"/>
                </a:solidFill>
              </a:rPr>
              <a:t>aq</a:t>
            </a:r>
            <a:r>
              <a:rPr lang="en-US" sz="1840" b="1" dirty="0" smtClean="0">
                <a:solidFill>
                  <a:srgbClr val="FF0000"/>
                </a:solidFill>
              </a:rPr>
              <a:t>)</a:t>
            </a:r>
            <a:br>
              <a:rPr lang="en-US" sz="1840" b="1" dirty="0" smtClean="0">
                <a:solidFill>
                  <a:srgbClr val="FF0000"/>
                </a:solidFill>
              </a:rPr>
            </a:br>
            <a:r>
              <a:rPr lang="en-US" sz="1840" dirty="0" err="1" smtClean="0"/>
              <a:t>i</a:t>
            </a:r>
            <a:r>
              <a:rPr lang="en-US" sz="1840" dirty="0"/>
              <a:t>. Cancel out the spectator ions in this equation. </a:t>
            </a:r>
            <a:r>
              <a:rPr lang="en-US" sz="1840" dirty="0" smtClean="0"/>
              <a:t>	[1]</a:t>
            </a:r>
            <a:br>
              <a:rPr lang="en-US" sz="1840" dirty="0" smtClean="0"/>
            </a:br>
            <a:r>
              <a:rPr lang="en-US" sz="1840" dirty="0" smtClean="0"/>
              <a:t>ii</a:t>
            </a:r>
            <a:r>
              <a:rPr lang="en-US" sz="1840" dirty="0"/>
              <a:t>. Write the ionic equation for this reaction</a:t>
            </a:r>
            <a:r>
              <a:rPr lang="en-US" sz="1840" dirty="0" smtClean="0"/>
              <a:t>.</a:t>
            </a:r>
            <a:br>
              <a:rPr lang="en-US" sz="1840" dirty="0" smtClean="0"/>
            </a:br>
            <a:r>
              <a:rPr lang="en-US" sz="1840" dirty="0" smtClean="0"/>
              <a:t>________________________________________________________________________________________________________________________	 </a:t>
            </a:r>
            <a:r>
              <a:rPr lang="en-US" sz="1840" dirty="0"/>
              <a:t>[</a:t>
            </a:r>
            <a:r>
              <a:rPr lang="en-US" sz="1840" dirty="0" smtClean="0"/>
              <a:t>1]</a:t>
            </a:r>
            <a:br>
              <a:rPr lang="en-US" sz="1840" dirty="0" smtClean="0"/>
            </a:br>
            <a:r>
              <a:rPr lang="en-US" sz="1840" dirty="0" smtClean="0"/>
              <a:t>b</a:t>
            </a:r>
            <a:r>
              <a:rPr lang="en-US" sz="1840" dirty="0"/>
              <a:t>. Write ionic equations for these precipitation reactions, </a:t>
            </a: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err="1" smtClean="0"/>
              <a:t>i</a:t>
            </a:r>
            <a:r>
              <a:rPr lang="en-US" sz="1840" dirty="0"/>
              <a:t>. </a:t>
            </a:r>
            <a:r>
              <a:rPr lang="en-US" sz="1840" b="1" dirty="0">
                <a:solidFill>
                  <a:srgbClr val="FF0000"/>
                </a:solidFill>
              </a:rPr>
              <a:t>BaCI</a:t>
            </a:r>
            <a:r>
              <a:rPr lang="en-US" sz="1840" b="1" baseline="-25000" dirty="0">
                <a:solidFill>
                  <a:srgbClr val="FF0000"/>
                </a:solidFill>
              </a:rPr>
              <a:t>2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</a:t>
            </a:r>
            <a:r>
              <a:rPr lang="en-US" sz="1840" b="1" dirty="0" smtClean="0">
                <a:solidFill>
                  <a:srgbClr val="FF0000"/>
                </a:solidFill>
              </a:rPr>
              <a:t>K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840" b="1" dirty="0" smtClean="0">
                <a:solidFill>
                  <a:srgbClr val="FF0000"/>
                </a:solidFill>
              </a:rPr>
              <a:t>SO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840" b="1" dirty="0" smtClean="0">
                <a:solidFill>
                  <a:srgbClr val="FF0000"/>
                </a:solidFill>
              </a:rPr>
              <a:t>(</a:t>
            </a:r>
            <a:r>
              <a:rPr lang="en-US" sz="1840" b="1" i="1" dirty="0" err="1" smtClean="0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</a:t>
            </a:r>
            <a:r>
              <a:rPr lang="en-US" sz="184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840" b="1" dirty="0" smtClean="0">
                <a:solidFill>
                  <a:srgbClr val="FF0000"/>
                </a:solidFill>
              </a:rPr>
              <a:t> BaSO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840" b="1" dirty="0" smtClean="0">
                <a:solidFill>
                  <a:srgbClr val="FF0000"/>
                </a:solidFill>
              </a:rPr>
              <a:t>(</a:t>
            </a:r>
            <a:r>
              <a:rPr lang="en-US" sz="1840" b="1" i="1" dirty="0" smtClean="0">
                <a:solidFill>
                  <a:srgbClr val="FF0000"/>
                </a:solidFill>
              </a:rPr>
              <a:t>s</a:t>
            </a:r>
            <a:r>
              <a:rPr lang="en-US" sz="1840" b="1" dirty="0">
                <a:solidFill>
                  <a:srgbClr val="FF0000"/>
                </a:solidFill>
              </a:rPr>
              <a:t>) + 2KCI(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 smtClean="0">
                <a:solidFill>
                  <a:srgbClr val="FF0000"/>
                </a:solidFill>
              </a:rPr>
              <a:t>)</a:t>
            </a:r>
            <a:br>
              <a:rPr lang="en-US" sz="1840" b="1" dirty="0" smtClean="0">
                <a:solidFill>
                  <a:srgbClr val="FF0000"/>
                </a:solidFill>
              </a:rPr>
            </a:br>
            <a:r>
              <a:rPr lang="en-US" sz="1840" dirty="0" smtClean="0"/>
              <a:t>_____________________________________________________________________________________________________________________________________________________________________________________	 </a:t>
            </a:r>
            <a:r>
              <a:rPr lang="en-US" sz="1840" dirty="0"/>
              <a:t>[</a:t>
            </a:r>
            <a:r>
              <a:rPr lang="en-US" sz="1840" dirty="0" smtClean="0"/>
              <a:t>2]</a:t>
            </a:r>
            <a:br>
              <a:rPr lang="en-US" sz="1840" dirty="0" smtClean="0"/>
            </a:br>
            <a:r>
              <a:rPr lang="en-US" sz="1840" dirty="0" smtClean="0"/>
              <a:t>ii</a:t>
            </a:r>
            <a:r>
              <a:rPr lang="en-US" sz="1840" dirty="0"/>
              <a:t>. </a:t>
            </a:r>
            <a:r>
              <a:rPr lang="en-US" sz="1840" b="1" dirty="0" err="1" smtClean="0">
                <a:solidFill>
                  <a:srgbClr val="FF0000"/>
                </a:solidFill>
              </a:rPr>
              <a:t>Pb</a:t>
            </a:r>
            <a:r>
              <a:rPr lang="en-US" sz="1840" b="1" dirty="0" smtClean="0">
                <a:solidFill>
                  <a:srgbClr val="FF0000"/>
                </a:solidFill>
              </a:rPr>
              <a:t>(NO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840" b="1" dirty="0" smtClean="0">
                <a:solidFill>
                  <a:srgbClr val="FF0000"/>
                </a:solidFill>
              </a:rPr>
              <a:t>)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840" b="1" dirty="0" smtClean="0">
                <a:solidFill>
                  <a:srgbClr val="FF0000"/>
                </a:solidFill>
              </a:rPr>
              <a:t>(</a:t>
            </a:r>
            <a:r>
              <a:rPr lang="en-US" sz="1840" b="1" i="1" dirty="0" err="1" smtClean="0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+ 2KCI(</a:t>
            </a:r>
            <a:r>
              <a:rPr lang="en-US" sz="1840" b="1" i="1" dirty="0" err="1">
                <a:solidFill>
                  <a:srgbClr val="FF0000"/>
                </a:solidFill>
              </a:rPr>
              <a:t>aq</a:t>
            </a:r>
            <a:r>
              <a:rPr lang="en-US" sz="1840" b="1" dirty="0">
                <a:solidFill>
                  <a:srgbClr val="FF0000"/>
                </a:solidFill>
              </a:rPr>
              <a:t>) </a:t>
            </a:r>
            <a:r>
              <a:rPr lang="en-US" sz="184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840" b="1" dirty="0" smtClean="0">
                <a:solidFill>
                  <a:srgbClr val="FF0000"/>
                </a:solidFill>
              </a:rPr>
              <a:t> </a:t>
            </a:r>
            <a:r>
              <a:rPr lang="en-US" sz="1840" b="1" dirty="0">
                <a:solidFill>
                  <a:srgbClr val="FF0000"/>
                </a:solidFill>
              </a:rPr>
              <a:t>PbCI</a:t>
            </a:r>
            <a:r>
              <a:rPr lang="en-US" sz="1840" b="1" baseline="-25000" dirty="0">
                <a:solidFill>
                  <a:srgbClr val="FF0000"/>
                </a:solidFill>
              </a:rPr>
              <a:t>2</a:t>
            </a:r>
            <a:r>
              <a:rPr lang="en-US" sz="1840" b="1" dirty="0">
                <a:solidFill>
                  <a:srgbClr val="FF0000"/>
                </a:solidFill>
              </a:rPr>
              <a:t>(</a:t>
            </a:r>
            <a:r>
              <a:rPr lang="en-US" sz="1840" b="1" i="1" dirty="0">
                <a:solidFill>
                  <a:srgbClr val="FF0000"/>
                </a:solidFill>
              </a:rPr>
              <a:t>s</a:t>
            </a:r>
            <a:r>
              <a:rPr lang="en-US" sz="1840" b="1" dirty="0">
                <a:solidFill>
                  <a:srgbClr val="FF0000"/>
                </a:solidFill>
              </a:rPr>
              <a:t>) + </a:t>
            </a:r>
            <a:r>
              <a:rPr lang="en-US" sz="1840" b="1" dirty="0" smtClean="0">
                <a:solidFill>
                  <a:srgbClr val="FF0000"/>
                </a:solidFill>
              </a:rPr>
              <a:t>2KNO</a:t>
            </a:r>
            <a:r>
              <a:rPr lang="en-US" sz="184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840" b="1" dirty="0" smtClean="0">
                <a:solidFill>
                  <a:srgbClr val="FF0000"/>
                </a:solidFill>
              </a:rPr>
              <a:t>(</a:t>
            </a:r>
            <a:r>
              <a:rPr lang="en-US" sz="1840" b="1" i="1" dirty="0" err="1" smtClean="0">
                <a:solidFill>
                  <a:srgbClr val="FF0000"/>
                </a:solidFill>
              </a:rPr>
              <a:t>aq</a:t>
            </a:r>
            <a:r>
              <a:rPr lang="en-US" sz="1840" b="1" dirty="0" smtClean="0">
                <a:solidFill>
                  <a:srgbClr val="FF0000"/>
                </a:solidFill>
              </a:rPr>
              <a:t>)</a:t>
            </a: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>________________________________________________________________________________________________________________________	[3]</a:t>
            </a:r>
            <a:endParaRPr lang="en-US" sz="1840" dirty="0"/>
          </a:p>
          <a:p>
            <a:pPr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840" b="1" dirty="0" smtClean="0"/>
              <a:t>Extension</a:t>
            </a:r>
          </a:p>
          <a:p>
            <a:pPr marL="449263"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840" dirty="0" smtClean="0"/>
              <a:t>Write </a:t>
            </a:r>
            <a:r>
              <a:rPr lang="en-US" sz="1840" dirty="0"/>
              <a:t>ionic equations for these precipitation </a:t>
            </a:r>
            <a:r>
              <a:rPr lang="en-US" sz="1840" dirty="0" smtClean="0"/>
              <a:t>reactions.</a:t>
            </a:r>
            <a:br>
              <a:rPr lang="en-US" sz="1840" dirty="0" smtClean="0"/>
            </a:br>
            <a:r>
              <a:rPr lang="en-US" sz="1840" dirty="0" smtClean="0"/>
              <a:t>iii</a:t>
            </a:r>
            <a:r>
              <a:rPr lang="en-US" sz="1840" dirty="0"/>
              <a:t>. The reaction between iron(</a:t>
            </a:r>
            <a:r>
              <a:rPr lang="en-US" sz="1840" dirty="0" err="1"/>
              <a:t>lll</a:t>
            </a:r>
            <a:r>
              <a:rPr lang="en-US" sz="1840" dirty="0"/>
              <a:t>) chloride and barium </a:t>
            </a:r>
            <a:r>
              <a:rPr lang="en-US" sz="1840" dirty="0" smtClean="0"/>
              <a:t>hydroxide.	[2]</a:t>
            </a:r>
            <a:br>
              <a:rPr lang="en-US" sz="1840" dirty="0" smtClean="0"/>
            </a:br>
            <a:r>
              <a:rPr lang="en-US" sz="1840" dirty="0" smtClean="0"/>
              <a:t>iv</a:t>
            </a:r>
            <a:r>
              <a:rPr lang="en-US" sz="1840" dirty="0"/>
              <a:t>. The reaction between sodium carbonate and magnesium iodide</a:t>
            </a:r>
            <a:r>
              <a:rPr lang="en-US" sz="1840" dirty="0" smtClean="0"/>
              <a:t>.	[3]</a:t>
            </a:r>
            <a:endParaRPr lang="en-US" sz="184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244408" y="148478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827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11.8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472267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840" dirty="0" smtClean="0"/>
              <a:t>Describe </a:t>
            </a:r>
            <a:r>
              <a:rPr lang="en-US" sz="1840" dirty="0"/>
              <a:t>how you would prepare </a:t>
            </a:r>
            <a:r>
              <a:rPr lang="en-US" sz="1840" dirty="0" smtClean="0"/>
              <a:t>250cm</a:t>
            </a:r>
            <a:r>
              <a:rPr lang="en-US" sz="1840" baseline="30000" dirty="0" smtClean="0"/>
              <a:t>3</a:t>
            </a:r>
            <a:r>
              <a:rPr lang="en-US" sz="1840" dirty="0" smtClean="0"/>
              <a:t> </a:t>
            </a:r>
            <a:r>
              <a:rPr lang="en-US" sz="1840" dirty="0"/>
              <a:t>of a standard solution of concentration 1.0 </a:t>
            </a:r>
            <a:r>
              <a:rPr lang="en-US" sz="1840" dirty="0" err="1"/>
              <a:t>mol</a:t>
            </a:r>
            <a:r>
              <a:rPr lang="en-US" sz="1840" dirty="0"/>
              <a:t>/dm</a:t>
            </a:r>
            <a:r>
              <a:rPr lang="en-US" sz="1840" baseline="30000" dirty="0"/>
              <a:t>3</a:t>
            </a:r>
            <a:r>
              <a:rPr lang="en-US" sz="1840" dirty="0"/>
              <a:t> sodium hydroxide</a:t>
            </a:r>
            <a:r>
              <a:rPr lang="en-US" sz="1840" dirty="0" smtClean="0"/>
              <a:t>.</a:t>
            </a:r>
            <a:br>
              <a:rPr lang="en-US" sz="1840" dirty="0" smtClean="0"/>
            </a:br>
            <a:r>
              <a:rPr lang="en-US" sz="1840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	[4]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840" dirty="0"/>
              <a:t>The table below shows the results of a titration experiment. The titration was repeated several </a:t>
            </a:r>
            <a:r>
              <a:rPr lang="en-US" sz="1840" dirty="0" smtClean="0"/>
              <a:t>times.</a:t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/>
            </a:r>
            <a:br>
              <a:rPr lang="en-US" sz="1840" dirty="0" smtClean="0"/>
            </a:br>
            <a:r>
              <a:rPr lang="en-US" sz="1840" dirty="0" smtClean="0"/>
              <a:t>a</a:t>
            </a:r>
            <a:r>
              <a:rPr lang="en-US" sz="1840" dirty="0"/>
              <a:t>. Complete the last row in the table. [</a:t>
            </a:r>
            <a:r>
              <a:rPr lang="en-US" sz="1840" dirty="0" smtClean="0"/>
              <a:t>2]</a:t>
            </a:r>
            <a:br>
              <a:rPr lang="en-US" sz="1840" dirty="0" smtClean="0"/>
            </a:br>
            <a:r>
              <a:rPr lang="en-US" sz="1840" dirty="0" smtClean="0"/>
              <a:t>b</a:t>
            </a:r>
            <a:r>
              <a:rPr lang="en-US" sz="1840" dirty="0"/>
              <a:t>. Which </a:t>
            </a:r>
            <a:r>
              <a:rPr lang="en-US" sz="1840" dirty="0" err="1"/>
              <a:t>titres</a:t>
            </a:r>
            <a:r>
              <a:rPr lang="en-US" sz="1840" dirty="0"/>
              <a:t> would you take to average? Explain why</a:t>
            </a:r>
            <a:r>
              <a:rPr lang="en-US" sz="1840" dirty="0" smtClean="0"/>
              <a:t>.</a:t>
            </a:r>
            <a:br>
              <a:rPr lang="en-US" sz="1840" dirty="0" smtClean="0"/>
            </a:br>
            <a:r>
              <a:rPr lang="en-US" sz="1840" dirty="0" smtClean="0"/>
              <a:t>_______________________________________________________________________________________________________________________</a:t>
            </a:r>
            <a:r>
              <a:rPr lang="en-US" sz="1840" dirty="0"/>
              <a:t>	</a:t>
            </a:r>
            <a:r>
              <a:rPr lang="en-US" sz="1840" dirty="0" smtClean="0"/>
              <a:t>[2]</a:t>
            </a:r>
            <a:endParaRPr lang="en-US" sz="184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883504"/>
              </p:ext>
            </p:extLst>
          </p:nvPr>
        </p:nvGraphicFramePr>
        <p:xfrm>
          <a:off x="323528" y="3563848"/>
          <a:ext cx="8424936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1368152"/>
                <a:gridCol w="1080120"/>
                <a:gridCol w="1080120"/>
                <a:gridCol w="1008112"/>
                <a:gridCol w="1008112"/>
              </a:tblGrid>
              <a:tr h="301429"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Rough titre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2nd titre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3rd titre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4th titre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5th titre</a:t>
                      </a:r>
                    </a:p>
                  </a:txBody>
                  <a:tcPr/>
                </a:tc>
              </a:tr>
              <a:tr h="305615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burette reading / cm</a:t>
                      </a:r>
                      <a:r>
                        <a:rPr kumimoji="0" lang="en-GB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33.00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33.30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32.10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32.90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34.65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2750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initial burette reading / cm</a:t>
                      </a:r>
                      <a:r>
                        <a:rPr kumimoji="0" lang="en-GB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02.50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5615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titre / cm</a:t>
                      </a:r>
                      <a:r>
                        <a:rPr kumimoji="0" lang="en-GB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5445224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0845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11.8 – </a:t>
            </a:r>
            <a:r>
              <a:rPr lang="en-US" sz="4000" dirty="0" smtClean="0"/>
              <a:t>Workbook Questions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8042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699936" cy="554254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2500"/>
              </a:lnSpc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00" dirty="0"/>
              <a:t>Work through this calculation to find the concentration of a solution of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sodium </a:t>
            </a:r>
            <a:r>
              <a:rPr lang="en-US" sz="1900" dirty="0"/>
              <a:t>hydroxide when 25.0 cm</a:t>
            </a:r>
            <a:r>
              <a:rPr lang="en-US" sz="1900" baseline="30000" dirty="0"/>
              <a:t>3</a:t>
            </a:r>
            <a:r>
              <a:rPr lang="en-US" sz="1900" dirty="0"/>
              <a:t> of a solution of sodium hydroxide is exactly </a:t>
            </a:r>
            <a:r>
              <a:rPr lang="en-US" sz="1900" dirty="0" err="1"/>
              <a:t>neutralised</a:t>
            </a:r>
            <a:r>
              <a:rPr lang="en-US" sz="1900" dirty="0"/>
              <a:t> by 12.2 cm</a:t>
            </a:r>
            <a:r>
              <a:rPr lang="en-US" sz="1900" baseline="30000" dirty="0"/>
              <a:t>3</a:t>
            </a:r>
            <a:r>
              <a:rPr lang="en-US" sz="1900" dirty="0"/>
              <a:t> of sulfuric acid of concentration 0.100 </a:t>
            </a:r>
            <a:r>
              <a:rPr lang="en-US" sz="1900" dirty="0" err="1" smtClean="0"/>
              <a:t>mol</a:t>
            </a:r>
            <a:r>
              <a:rPr lang="en-US" sz="1900" dirty="0" smtClean="0"/>
              <a:t>/dm</a:t>
            </a:r>
            <a:r>
              <a:rPr lang="en-US" sz="1900" baseline="30000" dirty="0" smtClean="0"/>
              <a:t>3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a</a:t>
            </a:r>
            <a:r>
              <a:rPr lang="en-US" sz="1900" dirty="0"/>
              <a:t>. moles of acid </a:t>
            </a:r>
            <a:r>
              <a:rPr lang="en-US" sz="1900" dirty="0" smtClean="0"/>
              <a:t>= _____________ x ______ = ___________ </a:t>
            </a:r>
            <a:r>
              <a:rPr lang="en-US" sz="1900" dirty="0" err="1" smtClean="0"/>
              <a:t>mol</a:t>
            </a:r>
            <a:r>
              <a:rPr lang="en-US" sz="1900" dirty="0" smtClean="0"/>
              <a:t> </a:t>
            </a:r>
            <a:r>
              <a:rPr lang="en-US" sz="1900" dirty="0"/>
              <a:t>H</a:t>
            </a:r>
            <a:r>
              <a:rPr lang="en-US" sz="1900" baseline="-25000" dirty="0"/>
              <a:t>2</a:t>
            </a:r>
            <a:r>
              <a:rPr lang="en-US" sz="1900" dirty="0"/>
              <a:t>S0</a:t>
            </a:r>
            <a:r>
              <a:rPr lang="en-US" sz="1900" baseline="-25000" dirty="0"/>
              <a:t>4</a:t>
            </a:r>
            <a:r>
              <a:rPr lang="en-US" sz="1900" dirty="0"/>
              <a:t> [1]</a:t>
            </a:r>
          </a:p>
          <a:p>
            <a:pPr lvl="6">
              <a:lnSpc>
                <a:spcPts val="2500"/>
              </a:lnSpc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00" dirty="0" smtClean="0"/>
              <a:t>	                1000</a:t>
            </a:r>
          </a:p>
          <a:p>
            <a:pPr marL="449263" lvl="6">
              <a:lnSpc>
                <a:spcPts val="2500"/>
              </a:lnSpc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00" dirty="0" smtClean="0"/>
              <a:t>b</a:t>
            </a:r>
            <a:r>
              <a:rPr lang="en-US" sz="1900" dirty="0"/>
              <a:t>. The equation for the reaction is: </a:t>
            </a:r>
            <a:r>
              <a:rPr lang="en-US" sz="1900" b="1" dirty="0">
                <a:solidFill>
                  <a:srgbClr val="FF0000"/>
                </a:solidFill>
              </a:rPr>
              <a:t>2NaOH + H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S0</a:t>
            </a:r>
            <a:r>
              <a:rPr lang="en-US" sz="1900" b="1" baseline="-25000" dirty="0">
                <a:solidFill>
                  <a:srgbClr val="FF0000"/>
                </a:solidFill>
              </a:rPr>
              <a:t>4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900" b="1" dirty="0" smtClean="0">
                <a:solidFill>
                  <a:srgbClr val="FF0000"/>
                </a:solidFill>
              </a:rPr>
              <a:t> Na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SO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+ </a:t>
            </a:r>
            <a:r>
              <a:rPr lang="en-US" sz="1900" b="1" dirty="0" smtClean="0">
                <a:solidFill>
                  <a:srgbClr val="FF0000"/>
                </a:solidFill>
              </a:rPr>
              <a:t>2H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O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err="1" smtClean="0"/>
              <a:t>i</a:t>
            </a:r>
            <a:r>
              <a:rPr lang="en-US" sz="1900" dirty="0"/>
              <a:t>. How many moles of </a:t>
            </a:r>
            <a:r>
              <a:rPr lang="en-US" sz="1900" dirty="0" err="1"/>
              <a:t>NaOH</a:t>
            </a:r>
            <a:r>
              <a:rPr lang="en-US" sz="1900" dirty="0"/>
              <a:t> react with 1 mole of </a:t>
            </a:r>
            <a:r>
              <a:rPr lang="en-US" sz="1900" dirty="0" smtClean="0"/>
              <a:t>H</a:t>
            </a:r>
            <a:r>
              <a:rPr lang="en-US" sz="1900" baseline="-25000" dirty="0" smtClean="0"/>
              <a:t>2</a:t>
            </a:r>
            <a:r>
              <a:rPr lang="en-US" sz="1900" dirty="0" smtClean="0"/>
              <a:t>SO</a:t>
            </a:r>
            <a:r>
              <a:rPr lang="en-US" sz="1900" baseline="-25000" dirty="0" smtClean="0"/>
              <a:t>4</a:t>
            </a:r>
            <a:r>
              <a:rPr lang="en-US" sz="1900" dirty="0" smtClean="0"/>
              <a:t>? ___________	 </a:t>
            </a:r>
            <a:r>
              <a:rPr lang="en-US" sz="1900" dirty="0"/>
              <a:t>[</a:t>
            </a:r>
            <a:r>
              <a:rPr lang="en-US" sz="1900" dirty="0" smtClean="0"/>
              <a:t>1]</a:t>
            </a:r>
            <a:br>
              <a:rPr lang="en-US" sz="1900" dirty="0" smtClean="0"/>
            </a:br>
            <a:r>
              <a:rPr lang="en-US" sz="1900" dirty="0" smtClean="0"/>
              <a:t>ii</a:t>
            </a:r>
            <a:r>
              <a:rPr lang="en-US" sz="1900" dirty="0"/>
              <a:t>. How many moles of </a:t>
            </a:r>
            <a:r>
              <a:rPr lang="en-US" sz="1900" dirty="0" err="1"/>
              <a:t>NaOH</a:t>
            </a:r>
            <a:r>
              <a:rPr lang="en-US" sz="1900" dirty="0"/>
              <a:t> are needed to react with the amount (in </a:t>
            </a:r>
            <a:r>
              <a:rPr lang="en-US" sz="1900" dirty="0" err="1"/>
              <a:t>mol</a:t>
            </a:r>
            <a:r>
              <a:rPr lang="en-US" sz="1900" dirty="0"/>
              <a:t>) of </a:t>
            </a:r>
            <a:r>
              <a:rPr lang="en-US" sz="1900" dirty="0" smtClean="0"/>
              <a:t>H</a:t>
            </a:r>
            <a:r>
              <a:rPr lang="en-US" sz="1900" baseline="-25000" dirty="0" smtClean="0"/>
              <a:t>2</a:t>
            </a:r>
            <a:r>
              <a:rPr lang="en-US" sz="1900" dirty="0" smtClean="0"/>
              <a:t>SO</a:t>
            </a:r>
            <a:r>
              <a:rPr lang="en-US" sz="1900" baseline="-25000" dirty="0" smtClean="0"/>
              <a:t>4</a:t>
            </a:r>
            <a:r>
              <a:rPr lang="en-US" sz="1900" dirty="0" smtClean="0"/>
              <a:t> </a:t>
            </a:r>
            <a:r>
              <a:rPr lang="en-US" sz="1900" dirty="0"/>
              <a:t>you calculated in part a</a:t>
            </a:r>
            <a:r>
              <a:rPr lang="en-US" sz="1900" dirty="0" smtClean="0"/>
              <a:t>? ________________________________</a:t>
            </a:r>
            <a:br>
              <a:rPr lang="en-US" sz="1900" dirty="0" smtClean="0"/>
            </a:br>
            <a:r>
              <a:rPr lang="en-US" sz="1900" dirty="0" smtClean="0"/>
              <a:t>_________________________________________________________	[1]</a:t>
            </a:r>
            <a:br>
              <a:rPr lang="en-US" sz="1900" dirty="0" smtClean="0"/>
            </a:br>
            <a:r>
              <a:rPr lang="en-US" sz="1900" dirty="0" smtClean="0"/>
              <a:t>c</a:t>
            </a:r>
            <a:r>
              <a:rPr lang="en-US" sz="1900" dirty="0"/>
              <a:t>. Calculate the concentration of </a:t>
            </a:r>
            <a:r>
              <a:rPr lang="en-US" sz="1900" dirty="0" err="1"/>
              <a:t>NaOH</a:t>
            </a:r>
            <a:r>
              <a:rPr lang="en-US" sz="1900" dirty="0"/>
              <a:t> in the sodium hydroxide solution</a:t>
            </a:r>
            <a:r>
              <a:rPr lang="en-US" sz="1900" dirty="0" smtClean="0"/>
              <a:t>.	[</a:t>
            </a:r>
            <a:r>
              <a:rPr lang="en-US" sz="1900" dirty="0"/>
              <a:t>2]</a:t>
            </a:r>
          </a:p>
          <a:p>
            <a:pPr>
              <a:lnSpc>
                <a:spcPts val="2500"/>
              </a:lnSpc>
              <a:buClr>
                <a:srgbClr val="0070C0"/>
              </a:buClr>
              <a:tabLst>
                <a:tab pos="1966913" algn="l"/>
                <a:tab pos="3502025" algn="l"/>
                <a:tab pos="5106988" algn="l"/>
                <a:tab pos="8523288" algn="r"/>
              </a:tabLst>
            </a:pPr>
            <a:r>
              <a:rPr lang="en-US" sz="1900" b="1" dirty="0" smtClean="0"/>
              <a:t>Extension</a:t>
            </a:r>
          </a:p>
          <a:p>
            <a:pPr marL="457200" indent="-457200">
              <a:lnSpc>
                <a:spcPts val="2500"/>
              </a:lnSpc>
              <a:buClr>
                <a:srgbClr val="0070C0"/>
              </a:buClr>
              <a:buFont typeface="+mj-lt"/>
              <a:buAutoNum type="arabicPeriod" startAt="3"/>
              <a:tabLst>
                <a:tab pos="1966913" algn="l"/>
                <a:tab pos="8523288" algn="r"/>
              </a:tabLst>
            </a:pPr>
            <a:r>
              <a:rPr lang="en-US" sz="1900" dirty="0" smtClean="0"/>
              <a:t>25.0cm</a:t>
            </a:r>
            <a:r>
              <a:rPr lang="en-US" sz="1900" baseline="30000" dirty="0" smtClean="0"/>
              <a:t>3</a:t>
            </a:r>
            <a:r>
              <a:rPr lang="en-US" sz="1900" dirty="0" smtClean="0"/>
              <a:t> </a:t>
            </a:r>
            <a:r>
              <a:rPr lang="en-US" sz="1900" dirty="0"/>
              <a:t>of a 0.05 </a:t>
            </a:r>
            <a:r>
              <a:rPr lang="en-US" sz="1900" dirty="0" err="1"/>
              <a:t>mol</a:t>
            </a:r>
            <a:r>
              <a:rPr lang="en-US" sz="1900" dirty="0"/>
              <a:t>/dm</a:t>
            </a:r>
            <a:r>
              <a:rPr lang="en-US" sz="1900" baseline="30000" dirty="0"/>
              <a:t>3</a:t>
            </a:r>
            <a:r>
              <a:rPr lang="en-US" sz="1900" dirty="0"/>
              <a:t> solution of barium hydroxide, Ba(OH)</a:t>
            </a:r>
            <a:r>
              <a:rPr lang="en-US" sz="1900" baseline="-25000" dirty="0"/>
              <a:t>2</a:t>
            </a:r>
            <a:r>
              <a:rPr lang="en-US" sz="1900" dirty="0"/>
              <a:t>, was titrated with hydrochloric </a:t>
            </a:r>
            <a:r>
              <a:rPr lang="en-US" sz="1900" dirty="0" smtClean="0"/>
              <a:t>acid. It </a:t>
            </a:r>
            <a:r>
              <a:rPr lang="en-US" sz="1900" dirty="0"/>
              <a:t>took </a:t>
            </a:r>
            <a:r>
              <a:rPr lang="en-US" sz="1900" dirty="0" smtClean="0"/>
              <a:t>15.5cm</a:t>
            </a:r>
            <a:r>
              <a:rPr lang="en-US" sz="1900" baseline="30000" dirty="0" smtClean="0"/>
              <a:t>3</a:t>
            </a:r>
            <a:r>
              <a:rPr lang="en-US" sz="1900" dirty="0" smtClean="0"/>
              <a:t> </a:t>
            </a:r>
            <a:r>
              <a:rPr lang="en-US" sz="1900" dirty="0"/>
              <a:t>of hydrochloric acid to </a:t>
            </a:r>
            <a:r>
              <a:rPr lang="en-US" sz="1900" dirty="0" err="1"/>
              <a:t>neutralise</a:t>
            </a:r>
            <a:r>
              <a:rPr lang="en-US" sz="1900" dirty="0"/>
              <a:t> the barium hydroxide. Calculate the </a:t>
            </a:r>
            <a:r>
              <a:rPr lang="en-US" sz="1900" dirty="0" smtClean="0"/>
              <a:t>concentration of the hydrochloric acid.	[4]</a:t>
            </a:r>
            <a:endParaRPr lang="en-US" sz="1900" dirty="0"/>
          </a:p>
        </p:txBody>
      </p:sp>
      <p:sp>
        <p:nvSpPr>
          <p:cNvPr id="11" name="Oval 10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244408" y="5661248"/>
            <a:ext cx="563032" cy="44216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772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  <p:sp>
        <p:nvSpPr>
          <p:cNvPr id="4" name="Oval 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1 - Acids and Base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49605</TotalTime>
  <Words>6928</Words>
  <Application>Microsoft Office PowerPoint</Application>
  <PresentationFormat>On-screen Show (4:3)</PresentationFormat>
  <Paragraphs>1359</Paragraphs>
  <Slides>85</Slides>
  <Notes>85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7" baseType="lpstr">
      <vt:lpstr>Arial</vt:lpstr>
      <vt:lpstr>Calibri</vt:lpstr>
      <vt:lpstr>FrutigerLTStd-Light</vt:lpstr>
      <vt:lpstr>FrutigerLTStd-LightItalic</vt:lpstr>
      <vt:lpstr>Lucida Sans Unicode</vt:lpstr>
      <vt:lpstr>NewAsterLTStd</vt:lpstr>
      <vt:lpstr>Times New Roman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11.1 – Acids and Alkalis</vt:lpstr>
      <vt:lpstr>11.1 – Acids and Alkalis</vt:lpstr>
      <vt:lpstr>11.1 – Acids and Alkalis</vt:lpstr>
      <vt:lpstr>11.1 – Acids and Alkalis</vt:lpstr>
      <vt:lpstr>11.1 – Acids and Alkalis</vt:lpstr>
      <vt:lpstr>11.1 – Acids and Alkalis</vt:lpstr>
      <vt:lpstr>11.2 – A Closer Look at Acids and Alkalis</vt:lpstr>
      <vt:lpstr>11.2 – A Closer Look at Acids and Alkalis</vt:lpstr>
      <vt:lpstr>11.2 – A Closer Look at Acids and Alkalis</vt:lpstr>
      <vt:lpstr>11.2 – A Closer Look at Acids and Alkalis</vt:lpstr>
      <vt:lpstr>11.2 – A Closer Look at Acids and Alkalis</vt:lpstr>
      <vt:lpstr>11.2 – A Closer Look at Acids and Alkalis</vt:lpstr>
      <vt:lpstr>11.3 – The Reactions of Acids and Bases</vt:lpstr>
      <vt:lpstr>11.3 – The Reactions of Acids and Bases</vt:lpstr>
      <vt:lpstr>11.3 – The Reactions of Acids and Bases</vt:lpstr>
      <vt:lpstr>11.3 – The Reactions of Acids and Bases</vt:lpstr>
      <vt:lpstr>11.3 – The Reactions of Acids and Bases</vt:lpstr>
      <vt:lpstr>11.3 – The Reactions of Acids and Bases</vt:lpstr>
      <vt:lpstr>11.4 – A Closer Look at Neutralisation</vt:lpstr>
      <vt:lpstr>11.4 – A Closer Look at Neutralisation</vt:lpstr>
      <vt:lpstr>11.4 – A Closer Look at Neutralisation</vt:lpstr>
      <vt:lpstr>11.4 – A Closer Look at Neutralisation</vt:lpstr>
      <vt:lpstr>11.4 – A Closer Look at Neutralisation</vt:lpstr>
      <vt:lpstr>11.4 – A Closer Look at Neutralisation</vt:lpstr>
      <vt:lpstr>11.5 – Oxides</vt:lpstr>
      <vt:lpstr>11.5 – Oxides</vt:lpstr>
      <vt:lpstr>11.5 – Oxides</vt:lpstr>
      <vt:lpstr>11.5 – Oxides</vt:lpstr>
      <vt:lpstr>11.5 – Oxides</vt:lpstr>
      <vt:lpstr>11.6 – Making Salts</vt:lpstr>
      <vt:lpstr>11.6 – Making Salts</vt:lpstr>
      <vt:lpstr>11.6 – Making Salts</vt:lpstr>
      <vt:lpstr>11.6 – Making Salts</vt:lpstr>
      <vt:lpstr>11.6 – Making Salts</vt:lpstr>
      <vt:lpstr>11.6 – Making Salts</vt:lpstr>
      <vt:lpstr>11.6 – Making Salts</vt:lpstr>
      <vt:lpstr>11.6 – Making Salts</vt:lpstr>
      <vt:lpstr>11.7 - Making Insoluble Salts by Precipitation</vt:lpstr>
      <vt:lpstr>11.7 - Making Insoluble Salts by Precipitation</vt:lpstr>
      <vt:lpstr>11.7 - Making Insoluble Salts by Precipitation</vt:lpstr>
      <vt:lpstr>11.7 - Making Insoluble Salts by Precipitation</vt:lpstr>
      <vt:lpstr>11.7 - Making Insoluble Salts by Precipitation</vt:lpstr>
      <vt:lpstr>11.7 - Making Insoluble Salts by Precipitation</vt:lpstr>
      <vt:lpstr>11.8 - Finding Concentrations by Titration</vt:lpstr>
      <vt:lpstr>11.8 - Finding Concentrations by Titration</vt:lpstr>
      <vt:lpstr>11.8 - Finding Concentrations by Titration</vt:lpstr>
      <vt:lpstr>11.8 - Finding Concentrations by Titration</vt:lpstr>
      <vt:lpstr>11.8 - Finding Concentrations by Titration</vt:lpstr>
      <vt:lpstr>11.8 - Finding Concentrations by Titration</vt:lpstr>
      <vt:lpstr>11 – Revision Checklist - Core</vt:lpstr>
      <vt:lpstr>11 – Revision Checklist - Extended</vt:lpstr>
      <vt:lpstr>11 – Revision Questions - Core</vt:lpstr>
      <vt:lpstr>11 – Revision Questions - Core</vt:lpstr>
      <vt:lpstr>11 – Revision Questions - Core</vt:lpstr>
      <vt:lpstr>11 – Revision Questions - Core</vt:lpstr>
      <vt:lpstr>11 – Revision Questions - Extended</vt:lpstr>
      <vt:lpstr>11 – Revision Questions - Extended</vt:lpstr>
      <vt:lpstr>11.1 – Workbook Questions</vt:lpstr>
      <vt:lpstr>11.1 – Workbook Questions</vt:lpstr>
      <vt:lpstr>11.2 – Workbook Questions</vt:lpstr>
      <vt:lpstr>11.2 – Workbook Questions</vt:lpstr>
      <vt:lpstr>11.2 – Workbook Questions</vt:lpstr>
      <vt:lpstr>11.3 – Workbook Questions</vt:lpstr>
      <vt:lpstr>11.3 – Workbook Questions</vt:lpstr>
      <vt:lpstr>11.4 – Workbook Questions</vt:lpstr>
      <vt:lpstr>11.4 – Workbook Questions</vt:lpstr>
      <vt:lpstr>11.5 – Workbook Questions</vt:lpstr>
      <vt:lpstr>11.5 – Workbook Questions</vt:lpstr>
      <vt:lpstr>11.6 – Workbook Questions</vt:lpstr>
      <vt:lpstr>11.6 – Workbook Questions</vt:lpstr>
      <vt:lpstr>11.6 – Workbook Questions</vt:lpstr>
      <vt:lpstr>11.7 – Workbook Questions</vt:lpstr>
      <vt:lpstr>11.7 – Workbook Questions</vt:lpstr>
      <vt:lpstr>11.8 – Workbook Questions</vt:lpstr>
      <vt:lpstr>11.8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11 - Acids and Bases</dc:title>
  <dc:subject>Travel and Tourism</dc:subject>
  <dc:creator>Enderoth</dc:creator>
  <cp:lastModifiedBy>Stephen Rafferty</cp:lastModifiedBy>
  <cp:revision>1710</cp:revision>
  <cp:lastPrinted>2014-01-22T18:25:48Z</cp:lastPrinted>
  <dcterms:created xsi:type="dcterms:W3CDTF">2008-03-12T11:01:44Z</dcterms:created>
  <dcterms:modified xsi:type="dcterms:W3CDTF">2018-08-01T16:00:04Z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